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Space Grotesk" pitchFamily="2" charset="77"/>
      <p:regular r:id="rId21"/>
      <p:bold r:id="rId22"/>
    </p:embeddedFont>
    <p:embeddedFont>
      <p:font typeface="Space Grotesk Light" pitchFamily="2" charset="77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tZ2yQQSESyqpS/9rnA/wFo8Ls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/>
    <p:restoredTop sz="94635"/>
  </p:normalViewPr>
  <p:slideViewPr>
    <p:cSldViewPr snapToGrid="0">
      <p:cViewPr varScale="1">
        <p:scale>
          <a:sx n="115" d="100"/>
          <a:sy n="115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2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457768" y="399911"/>
            <a:ext cx="1182478" cy="3372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9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 descr="Mulher sentada em mesa de madeira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 t="1639"/>
          <a:stretch>
            <a:fillRect/>
          </a:stretch>
        </p:blipFill>
        <p:spPr>
          <a:xfrm>
            <a:off x="-114300" y="-63500"/>
            <a:ext cx="12407900" cy="70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7621122" y="2546409"/>
            <a:ext cx="37416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CONHEÇA MAIS SOBRE A NOVA ASSOCIAÇÃO DE PROFISSIONAIS DE RH DO BRASIL</a:t>
            </a:r>
            <a:endParaRPr dirty="0"/>
          </a:p>
        </p:txBody>
      </p:sp>
      <p:grpSp>
        <p:nvGrpSpPr>
          <p:cNvPr id="4" name="Google Shape;99;p1">
            <a:extLst>
              <a:ext uri="{FF2B5EF4-FFF2-40B4-BE49-F238E27FC236}">
                <a16:creationId xmlns:a16="http://schemas.microsoft.com/office/drawing/2014/main" id="{EC9CFA81-469D-D8F1-734F-BABD0FF0F4C1}"/>
              </a:ext>
            </a:extLst>
          </p:cNvPr>
          <p:cNvGrpSpPr/>
          <p:nvPr/>
        </p:nvGrpSpPr>
        <p:grpSpPr>
          <a:xfrm>
            <a:off x="8234737" y="4396152"/>
            <a:ext cx="2176810" cy="619986"/>
            <a:chOff x="1892300" y="4318077"/>
            <a:chExt cx="2057892" cy="586116"/>
          </a:xfrm>
        </p:grpSpPr>
        <p:pic>
          <p:nvPicPr>
            <p:cNvPr id="5" name="Google Shape;100;p1">
              <a:extLst>
                <a:ext uri="{FF2B5EF4-FFF2-40B4-BE49-F238E27FC236}">
                  <a16:creationId xmlns:a16="http://schemas.microsoft.com/office/drawing/2014/main" id="{58A1915C-C832-4353-D37D-D43CBB8ABCB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6988" y="4318077"/>
              <a:ext cx="131584" cy="133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32AAFC69-1368-DE01-45A5-7DCA885E2206}"/>
                </a:ext>
              </a:extLst>
            </p:cNvPr>
            <p:cNvSpPr/>
            <p:nvPr/>
          </p:nvSpPr>
          <p:spPr>
            <a:xfrm>
              <a:off x="3546967" y="4318206"/>
              <a:ext cx="403225" cy="444500"/>
            </a:xfrm>
            <a:custGeom>
              <a:avLst/>
              <a:gdLst/>
              <a:ahLst/>
              <a:cxnLst/>
              <a:rect l="l" t="t" r="r" b="b"/>
              <a:pathLst>
                <a:path w="403225" h="444500" extrusionOk="0">
                  <a:moveTo>
                    <a:pt x="271292" y="0"/>
                  </a:moveTo>
                  <a:lnTo>
                    <a:pt x="32918" y="0"/>
                  </a:lnTo>
                  <a:lnTo>
                    <a:pt x="32918" y="97104"/>
                  </a:lnTo>
                  <a:lnTo>
                    <a:pt x="263372" y="97104"/>
                  </a:lnTo>
                  <a:lnTo>
                    <a:pt x="274992" y="98816"/>
                  </a:lnTo>
                  <a:lnTo>
                    <a:pt x="283383" y="103902"/>
                  </a:lnTo>
                  <a:lnTo>
                    <a:pt x="288470" y="112288"/>
                  </a:lnTo>
                  <a:lnTo>
                    <a:pt x="290182" y="123901"/>
                  </a:lnTo>
                  <a:lnTo>
                    <a:pt x="290182" y="173673"/>
                  </a:lnTo>
                  <a:lnTo>
                    <a:pt x="139344" y="173673"/>
                  </a:lnTo>
                  <a:lnTo>
                    <a:pt x="89276" y="178622"/>
                  </a:lnTo>
                  <a:lnTo>
                    <a:pt x="50271" y="193422"/>
                  </a:lnTo>
                  <a:lnTo>
                    <a:pt x="22367" y="217997"/>
                  </a:lnTo>
                  <a:lnTo>
                    <a:pt x="5597" y="252274"/>
                  </a:lnTo>
                  <a:lnTo>
                    <a:pt x="0" y="296177"/>
                  </a:lnTo>
                  <a:lnTo>
                    <a:pt x="0" y="312255"/>
                  </a:lnTo>
                  <a:lnTo>
                    <a:pt x="5597" y="359470"/>
                  </a:lnTo>
                  <a:lnTo>
                    <a:pt x="22367" y="396321"/>
                  </a:lnTo>
                  <a:lnTo>
                    <a:pt x="50271" y="422735"/>
                  </a:lnTo>
                  <a:lnTo>
                    <a:pt x="89276" y="438637"/>
                  </a:lnTo>
                  <a:lnTo>
                    <a:pt x="139344" y="443954"/>
                  </a:lnTo>
                  <a:lnTo>
                    <a:pt x="402615" y="443954"/>
                  </a:lnTo>
                  <a:lnTo>
                    <a:pt x="402615" y="346710"/>
                  </a:lnTo>
                  <a:lnTo>
                    <a:pt x="139344" y="346710"/>
                  </a:lnTo>
                  <a:lnTo>
                    <a:pt x="127726" y="345550"/>
                  </a:lnTo>
                  <a:lnTo>
                    <a:pt x="119340" y="342022"/>
                  </a:lnTo>
                  <a:lnTo>
                    <a:pt x="114257" y="336053"/>
                  </a:lnTo>
                  <a:lnTo>
                    <a:pt x="112547" y="327571"/>
                  </a:lnTo>
                  <a:lnTo>
                    <a:pt x="112547" y="280099"/>
                  </a:lnTo>
                  <a:lnTo>
                    <a:pt x="114257" y="268599"/>
                  </a:lnTo>
                  <a:lnTo>
                    <a:pt x="119340" y="260476"/>
                  </a:lnTo>
                  <a:lnTo>
                    <a:pt x="127726" y="255654"/>
                  </a:lnTo>
                  <a:lnTo>
                    <a:pt x="139344" y="254064"/>
                  </a:lnTo>
                  <a:lnTo>
                    <a:pt x="402615" y="254064"/>
                  </a:lnTo>
                  <a:lnTo>
                    <a:pt x="402615" y="135687"/>
                  </a:lnTo>
                  <a:lnTo>
                    <a:pt x="395265" y="82438"/>
                  </a:lnTo>
                  <a:lnTo>
                    <a:pt x="374711" y="42340"/>
                  </a:lnTo>
                  <a:lnTo>
                    <a:pt x="340859" y="15442"/>
                  </a:lnTo>
                  <a:lnTo>
                    <a:pt x="293611" y="1791"/>
                  </a:lnTo>
                  <a:lnTo>
                    <a:pt x="278963" y="370"/>
                  </a:lnTo>
                  <a:lnTo>
                    <a:pt x="271292" y="0"/>
                  </a:lnTo>
                  <a:close/>
                </a:path>
                <a:path w="403225" h="444500" extrusionOk="0">
                  <a:moveTo>
                    <a:pt x="402615" y="254064"/>
                  </a:moveTo>
                  <a:lnTo>
                    <a:pt x="290182" y="254064"/>
                  </a:lnTo>
                  <a:lnTo>
                    <a:pt x="290182" y="346710"/>
                  </a:lnTo>
                  <a:lnTo>
                    <a:pt x="402615" y="346710"/>
                  </a:lnTo>
                  <a:lnTo>
                    <a:pt x="402615" y="254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102;p1">
              <a:extLst>
                <a:ext uri="{FF2B5EF4-FFF2-40B4-BE49-F238E27FC236}">
                  <a16:creationId xmlns:a16="http://schemas.microsoft.com/office/drawing/2014/main" id="{68642F01-7E17-D274-58DD-30514D4529C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38977" y="4572269"/>
              <a:ext cx="177634" cy="92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03;p1">
              <a:extLst>
                <a:ext uri="{FF2B5EF4-FFF2-40B4-BE49-F238E27FC236}">
                  <a16:creationId xmlns:a16="http://schemas.microsoft.com/office/drawing/2014/main" id="{12BCB25B-289A-D157-CCD8-C1FAFDB7B890}"/>
                </a:ext>
              </a:extLst>
            </p:cNvPr>
            <p:cNvSpPr/>
            <p:nvPr/>
          </p:nvSpPr>
          <p:spPr>
            <a:xfrm>
              <a:off x="1892300" y="4318088"/>
              <a:ext cx="1630680" cy="586105"/>
            </a:xfrm>
            <a:custGeom>
              <a:avLst/>
              <a:gdLst/>
              <a:ahLst/>
              <a:cxnLst/>
              <a:rect l="l" t="t" r="r" b="b"/>
              <a:pathLst>
                <a:path w="1630679" h="586104" extrusionOk="0">
                  <a:moveTo>
                    <a:pt x="724306" y="124028"/>
                  </a:moveTo>
                  <a:lnTo>
                    <a:pt x="722591" y="112407"/>
                  </a:lnTo>
                  <a:lnTo>
                    <a:pt x="717511" y="104025"/>
                  </a:lnTo>
                  <a:lnTo>
                    <a:pt x="709117" y="98945"/>
                  </a:lnTo>
                  <a:lnTo>
                    <a:pt x="697509" y="97231"/>
                  </a:lnTo>
                  <a:lnTo>
                    <a:pt x="467055" y="97231"/>
                  </a:lnTo>
                  <a:lnTo>
                    <a:pt x="467055" y="2057"/>
                  </a:lnTo>
                  <a:lnTo>
                    <a:pt x="467055" y="127"/>
                  </a:lnTo>
                  <a:lnTo>
                    <a:pt x="294462" y="127"/>
                  </a:lnTo>
                  <a:lnTo>
                    <a:pt x="294462" y="2019"/>
                  </a:lnTo>
                  <a:lnTo>
                    <a:pt x="286397" y="1092"/>
                  </a:lnTo>
                  <a:lnTo>
                    <a:pt x="278968" y="495"/>
                  </a:lnTo>
                  <a:lnTo>
                    <a:pt x="271297" y="127"/>
                  </a:lnTo>
                  <a:lnTo>
                    <a:pt x="32918" y="127"/>
                  </a:lnTo>
                  <a:lnTo>
                    <a:pt x="32918" y="97231"/>
                  </a:lnTo>
                  <a:lnTo>
                    <a:pt x="263385" y="97231"/>
                  </a:lnTo>
                  <a:lnTo>
                    <a:pt x="274993" y="98945"/>
                  </a:lnTo>
                  <a:lnTo>
                    <a:pt x="283387" y="104025"/>
                  </a:lnTo>
                  <a:lnTo>
                    <a:pt x="288467" y="112407"/>
                  </a:lnTo>
                  <a:lnTo>
                    <a:pt x="290182" y="124028"/>
                  </a:lnTo>
                  <a:lnTo>
                    <a:pt x="290182" y="173799"/>
                  </a:lnTo>
                  <a:lnTo>
                    <a:pt x="290182" y="254190"/>
                  </a:lnTo>
                  <a:lnTo>
                    <a:pt x="290182" y="346837"/>
                  </a:lnTo>
                  <a:lnTo>
                    <a:pt x="139344" y="346837"/>
                  </a:lnTo>
                  <a:lnTo>
                    <a:pt x="127723" y="345668"/>
                  </a:lnTo>
                  <a:lnTo>
                    <a:pt x="119341" y="342150"/>
                  </a:lnTo>
                  <a:lnTo>
                    <a:pt x="114249" y="336181"/>
                  </a:lnTo>
                  <a:lnTo>
                    <a:pt x="112547" y="327698"/>
                  </a:lnTo>
                  <a:lnTo>
                    <a:pt x="112547" y="280225"/>
                  </a:lnTo>
                  <a:lnTo>
                    <a:pt x="114249" y="268719"/>
                  </a:lnTo>
                  <a:lnTo>
                    <a:pt x="119341" y="260604"/>
                  </a:lnTo>
                  <a:lnTo>
                    <a:pt x="127723" y="255778"/>
                  </a:lnTo>
                  <a:lnTo>
                    <a:pt x="139344" y="254190"/>
                  </a:lnTo>
                  <a:lnTo>
                    <a:pt x="290182" y="254190"/>
                  </a:lnTo>
                  <a:lnTo>
                    <a:pt x="290182" y="173799"/>
                  </a:lnTo>
                  <a:lnTo>
                    <a:pt x="139344" y="173799"/>
                  </a:lnTo>
                  <a:lnTo>
                    <a:pt x="107315" y="175666"/>
                  </a:lnTo>
                  <a:lnTo>
                    <a:pt x="55791" y="190588"/>
                  </a:lnTo>
                  <a:lnTo>
                    <a:pt x="20434" y="220891"/>
                  </a:lnTo>
                  <a:lnTo>
                    <a:pt x="2273" y="267258"/>
                  </a:lnTo>
                  <a:lnTo>
                    <a:pt x="0" y="296303"/>
                  </a:lnTo>
                  <a:lnTo>
                    <a:pt x="0" y="312381"/>
                  </a:lnTo>
                  <a:lnTo>
                    <a:pt x="9093" y="370636"/>
                  </a:lnTo>
                  <a:lnTo>
                    <a:pt x="36271" y="412076"/>
                  </a:lnTo>
                  <a:lnTo>
                    <a:pt x="79463" y="436041"/>
                  </a:lnTo>
                  <a:lnTo>
                    <a:pt x="139344" y="444080"/>
                  </a:lnTo>
                  <a:lnTo>
                    <a:pt x="573481" y="444080"/>
                  </a:lnTo>
                  <a:lnTo>
                    <a:pt x="523405" y="438759"/>
                  </a:lnTo>
                  <a:lnTo>
                    <a:pt x="484403" y="422859"/>
                  </a:lnTo>
                  <a:lnTo>
                    <a:pt x="456488" y="396443"/>
                  </a:lnTo>
                  <a:lnTo>
                    <a:pt x="439712" y="359600"/>
                  </a:lnTo>
                  <a:lnTo>
                    <a:pt x="438200" y="346837"/>
                  </a:lnTo>
                  <a:lnTo>
                    <a:pt x="434124" y="312381"/>
                  </a:lnTo>
                  <a:lnTo>
                    <a:pt x="434124" y="296303"/>
                  </a:lnTo>
                  <a:lnTo>
                    <a:pt x="439483" y="254190"/>
                  </a:lnTo>
                  <a:lnTo>
                    <a:pt x="456488" y="218122"/>
                  </a:lnTo>
                  <a:lnTo>
                    <a:pt x="523405" y="178752"/>
                  </a:lnTo>
                  <a:lnTo>
                    <a:pt x="573481" y="173799"/>
                  </a:lnTo>
                  <a:lnTo>
                    <a:pt x="724306" y="173799"/>
                  </a:lnTo>
                  <a:lnTo>
                    <a:pt x="724306" y="124028"/>
                  </a:lnTo>
                  <a:close/>
                </a:path>
                <a:path w="1630679" h="586104" extrusionOk="0">
                  <a:moveTo>
                    <a:pt x="1228217" y="226822"/>
                  </a:moveTo>
                  <a:lnTo>
                    <a:pt x="1226121" y="184950"/>
                  </a:lnTo>
                  <a:lnTo>
                    <a:pt x="1218831" y="139471"/>
                  </a:lnTo>
                  <a:lnTo>
                    <a:pt x="1204887" y="94526"/>
                  </a:lnTo>
                  <a:lnTo>
                    <a:pt x="1182801" y="54241"/>
                  </a:lnTo>
                  <a:lnTo>
                    <a:pt x="1151089" y="22745"/>
                  </a:lnTo>
                  <a:lnTo>
                    <a:pt x="1098740" y="2438"/>
                  </a:lnTo>
                  <a:lnTo>
                    <a:pt x="1077366" y="952"/>
                  </a:lnTo>
                  <a:lnTo>
                    <a:pt x="901280" y="952"/>
                  </a:lnTo>
                  <a:lnTo>
                    <a:pt x="900684" y="165"/>
                  </a:lnTo>
                  <a:lnTo>
                    <a:pt x="716915" y="165"/>
                  </a:lnTo>
                  <a:lnTo>
                    <a:pt x="721995" y="495"/>
                  </a:lnTo>
                  <a:lnTo>
                    <a:pt x="729424" y="1092"/>
                  </a:lnTo>
                  <a:lnTo>
                    <a:pt x="782802" y="15036"/>
                  </a:lnTo>
                  <a:lnTo>
                    <a:pt x="816279" y="40716"/>
                  </a:lnTo>
                  <a:lnTo>
                    <a:pt x="822236" y="48437"/>
                  </a:lnTo>
                  <a:lnTo>
                    <a:pt x="956017" y="222046"/>
                  </a:lnTo>
                  <a:lnTo>
                    <a:pt x="1071664" y="222046"/>
                  </a:lnTo>
                  <a:lnTo>
                    <a:pt x="1061872" y="209346"/>
                  </a:lnTo>
                  <a:lnTo>
                    <a:pt x="1045845" y="188556"/>
                  </a:lnTo>
                  <a:lnTo>
                    <a:pt x="1045845" y="209346"/>
                  </a:lnTo>
                  <a:lnTo>
                    <a:pt x="962266" y="209346"/>
                  </a:lnTo>
                  <a:lnTo>
                    <a:pt x="832662" y="41186"/>
                  </a:lnTo>
                  <a:lnTo>
                    <a:pt x="830580" y="38188"/>
                  </a:lnTo>
                  <a:lnTo>
                    <a:pt x="828319" y="35267"/>
                  </a:lnTo>
                  <a:lnTo>
                    <a:pt x="804024" y="12750"/>
                  </a:lnTo>
                  <a:lnTo>
                    <a:pt x="894346" y="12750"/>
                  </a:lnTo>
                  <a:lnTo>
                    <a:pt x="1045845" y="209346"/>
                  </a:lnTo>
                  <a:lnTo>
                    <a:pt x="1045845" y="188556"/>
                  </a:lnTo>
                  <a:lnTo>
                    <a:pt x="955382" y="71170"/>
                  </a:lnTo>
                  <a:lnTo>
                    <a:pt x="956017" y="71970"/>
                  </a:lnTo>
                  <a:lnTo>
                    <a:pt x="976223" y="98196"/>
                  </a:lnTo>
                  <a:lnTo>
                    <a:pt x="1074547" y="98196"/>
                  </a:lnTo>
                  <a:lnTo>
                    <a:pt x="1080668" y="100203"/>
                  </a:lnTo>
                  <a:lnTo>
                    <a:pt x="1111567" y="158115"/>
                  </a:lnTo>
                  <a:lnTo>
                    <a:pt x="1116596" y="224332"/>
                  </a:lnTo>
                  <a:lnTo>
                    <a:pt x="1115047" y="262839"/>
                  </a:lnTo>
                  <a:lnTo>
                    <a:pt x="1108278" y="302793"/>
                  </a:lnTo>
                  <a:lnTo>
                    <a:pt x="1093038" y="334137"/>
                  </a:lnTo>
                  <a:lnTo>
                    <a:pt x="1066114" y="346837"/>
                  </a:lnTo>
                  <a:lnTo>
                    <a:pt x="956017" y="346837"/>
                  </a:lnTo>
                  <a:lnTo>
                    <a:pt x="956017" y="283260"/>
                  </a:lnTo>
                  <a:lnTo>
                    <a:pt x="840371" y="283260"/>
                  </a:lnTo>
                  <a:lnTo>
                    <a:pt x="840371" y="585978"/>
                  </a:lnTo>
                  <a:lnTo>
                    <a:pt x="956017" y="585978"/>
                  </a:lnTo>
                  <a:lnTo>
                    <a:pt x="956017" y="445046"/>
                  </a:lnTo>
                  <a:lnTo>
                    <a:pt x="1077366" y="445046"/>
                  </a:lnTo>
                  <a:lnTo>
                    <a:pt x="1124775" y="437578"/>
                  </a:lnTo>
                  <a:lnTo>
                    <a:pt x="1161516" y="417195"/>
                  </a:lnTo>
                  <a:lnTo>
                    <a:pt x="1188808" y="386880"/>
                  </a:lnTo>
                  <a:lnTo>
                    <a:pt x="1207897" y="349681"/>
                  </a:lnTo>
                  <a:lnTo>
                    <a:pt x="1220012" y="308597"/>
                  </a:lnTo>
                  <a:lnTo>
                    <a:pt x="1226362" y="266636"/>
                  </a:lnTo>
                  <a:lnTo>
                    <a:pt x="1228217" y="226822"/>
                  </a:lnTo>
                  <a:close/>
                </a:path>
                <a:path w="1630679" h="586104" extrusionOk="0">
                  <a:moveTo>
                    <a:pt x="1630146" y="304723"/>
                  </a:moveTo>
                  <a:lnTo>
                    <a:pt x="1625904" y="256921"/>
                  </a:lnTo>
                  <a:lnTo>
                    <a:pt x="1612366" y="220002"/>
                  </a:lnTo>
                  <a:lnTo>
                    <a:pt x="1552536" y="178206"/>
                  </a:lnTo>
                  <a:lnTo>
                    <a:pt x="1503819" y="173037"/>
                  </a:lnTo>
                  <a:lnTo>
                    <a:pt x="1412697" y="173037"/>
                  </a:lnTo>
                  <a:lnTo>
                    <a:pt x="1401089" y="171399"/>
                  </a:lnTo>
                  <a:lnTo>
                    <a:pt x="1392707" y="165658"/>
                  </a:lnTo>
                  <a:lnTo>
                    <a:pt x="1387614" y="154622"/>
                  </a:lnTo>
                  <a:lnTo>
                    <a:pt x="1385900" y="137045"/>
                  </a:lnTo>
                  <a:lnTo>
                    <a:pt x="1387614" y="119316"/>
                  </a:lnTo>
                  <a:lnTo>
                    <a:pt x="1392707" y="107188"/>
                  </a:lnTo>
                  <a:lnTo>
                    <a:pt x="1401089" y="100228"/>
                  </a:lnTo>
                  <a:lnTo>
                    <a:pt x="1412697" y="98005"/>
                  </a:lnTo>
                  <a:lnTo>
                    <a:pt x="1616367" y="98005"/>
                  </a:lnTo>
                  <a:lnTo>
                    <a:pt x="1616367" y="0"/>
                  </a:lnTo>
                  <a:lnTo>
                    <a:pt x="1395564" y="127"/>
                  </a:lnTo>
                  <a:lnTo>
                    <a:pt x="1328318" y="15748"/>
                  </a:lnTo>
                  <a:lnTo>
                    <a:pt x="1298016" y="43192"/>
                  </a:lnTo>
                  <a:lnTo>
                    <a:pt x="1280985" y="84353"/>
                  </a:lnTo>
                  <a:lnTo>
                    <a:pt x="1275651" y="139344"/>
                  </a:lnTo>
                  <a:lnTo>
                    <a:pt x="1279969" y="186690"/>
                  </a:lnTo>
                  <a:lnTo>
                    <a:pt x="1293660" y="223189"/>
                  </a:lnTo>
                  <a:lnTo>
                    <a:pt x="1317828" y="249047"/>
                  </a:lnTo>
                  <a:lnTo>
                    <a:pt x="1353566" y="264414"/>
                  </a:lnTo>
                  <a:lnTo>
                    <a:pt x="1401978" y="269506"/>
                  </a:lnTo>
                  <a:lnTo>
                    <a:pt x="1493100" y="269506"/>
                  </a:lnTo>
                  <a:lnTo>
                    <a:pt x="1504721" y="271386"/>
                  </a:lnTo>
                  <a:lnTo>
                    <a:pt x="1513103" y="277634"/>
                  </a:lnTo>
                  <a:lnTo>
                    <a:pt x="1518196" y="289204"/>
                  </a:lnTo>
                  <a:lnTo>
                    <a:pt x="1519897" y="307022"/>
                  </a:lnTo>
                  <a:lnTo>
                    <a:pt x="1518196" y="324751"/>
                  </a:lnTo>
                  <a:lnTo>
                    <a:pt x="1513103" y="336880"/>
                  </a:lnTo>
                  <a:lnTo>
                    <a:pt x="1504721" y="343839"/>
                  </a:lnTo>
                  <a:lnTo>
                    <a:pt x="1493100" y="346075"/>
                  </a:lnTo>
                  <a:lnTo>
                    <a:pt x="1275651" y="346075"/>
                  </a:lnTo>
                  <a:lnTo>
                    <a:pt x="1275651" y="444080"/>
                  </a:lnTo>
                  <a:lnTo>
                    <a:pt x="1502295" y="444080"/>
                  </a:lnTo>
                  <a:lnTo>
                    <a:pt x="1551749" y="438543"/>
                  </a:lnTo>
                  <a:lnTo>
                    <a:pt x="1587982" y="421919"/>
                  </a:lnTo>
                  <a:lnTo>
                    <a:pt x="1612265" y="394119"/>
                  </a:lnTo>
                  <a:lnTo>
                    <a:pt x="1625892" y="355079"/>
                  </a:lnTo>
                  <a:lnTo>
                    <a:pt x="1630146" y="304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104;p1">
            <a:extLst>
              <a:ext uri="{FF2B5EF4-FFF2-40B4-BE49-F238E27FC236}">
                <a16:creationId xmlns:a16="http://schemas.microsoft.com/office/drawing/2014/main" id="{36616079-E1BB-6A5C-9627-138996B1136D}"/>
              </a:ext>
            </a:extLst>
          </p:cNvPr>
          <p:cNvSpPr txBox="1"/>
          <p:nvPr/>
        </p:nvSpPr>
        <p:spPr>
          <a:xfrm>
            <a:off x="8270074" y="5031902"/>
            <a:ext cx="1611055" cy="273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50" rIns="0" bIns="0" anchor="t" anchorCtr="0">
            <a:spAutoFit/>
          </a:bodyPr>
          <a:lstStyle/>
          <a:p>
            <a:pPr marL="13434" marR="537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46" dirty="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846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/>
          <p:nvPr/>
        </p:nvSpPr>
        <p:spPr>
          <a:xfrm>
            <a:off x="0" y="1836744"/>
            <a:ext cx="12192000" cy="4114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487" y="2564444"/>
            <a:ext cx="1493078" cy="10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8503" y="2575201"/>
            <a:ext cx="1493078" cy="10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2575201"/>
            <a:ext cx="1493078" cy="10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800" y="2575201"/>
            <a:ext cx="1493078" cy="10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2575201"/>
            <a:ext cx="1493078" cy="10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 descr="Abajur em cim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53" y="2358414"/>
            <a:ext cx="1366078" cy="136607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 txBox="1"/>
          <p:nvPr/>
        </p:nvSpPr>
        <p:spPr>
          <a:xfrm>
            <a:off x="398368" y="3880107"/>
            <a:ext cx="165285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EQUIDADE, IGUALDADE E INCLUSÃO: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não é tendência, é compromisso</a:t>
            </a:r>
            <a:b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endParaRPr sz="14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2743200" y="3867198"/>
            <a:ext cx="204395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SAÚDE E BEM-ESTAR: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 cuidado como estratégia de negócios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endParaRPr sz="14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5117527" y="3855702"/>
            <a:ext cx="191797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MULHERES NO CENTRO DA TRANSFORMAÇÃO:</a:t>
            </a:r>
            <a:b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compromisso com a equidade de gênero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7504958" y="3852607"/>
            <a:ext cx="209459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LIDERANÇA EM RH: </a:t>
            </a:r>
            <a: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mais do que seguir, é hora de liderar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9836032" y="3847953"/>
            <a:ext cx="243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EXPERIÊNCIA DO</a:t>
            </a:r>
            <a:r>
              <a:rPr lang="pt-BR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(A)</a:t>
            </a:r>
            <a:r>
              <a:rPr lang="pt-BR" sz="1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COLABORADOR(A):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pessoas no centro, sempre</a:t>
            </a:r>
            <a:endParaRPr/>
          </a:p>
        </p:txBody>
      </p:sp>
      <p:pic>
        <p:nvPicPr>
          <p:cNvPr id="206" name="Google Shape;206;p10" descr="Desenho de personagem de desenho animado&#10;&#10;O conteúdo gerado por IA pode estar incorre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5556" y="2458505"/>
            <a:ext cx="1200075" cy="12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 descr="Ícone&#10;&#10;O conteúdo gerado por IA pode estar incorreto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1307" y="2478047"/>
            <a:ext cx="1201909" cy="120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 descr="Ícone&#10;&#10;O conteúdo gerado por IA pode estar incorre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41771" y="2476500"/>
            <a:ext cx="1117600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 descr="Ícone&#10;&#10;O conteúdo gerado por IA pode estar incorreto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20943" y="2481942"/>
            <a:ext cx="1242786" cy="12427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611C70B3-123E-7FD6-724A-54AC370998D7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" name="Google Shape;127;p6">
            <a:extLst>
              <a:ext uri="{FF2B5EF4-FFF2-40B4-BE49-F238E27FC236}">
                <a16:creationId xmlns:a16="http://schemas.microsoft.com/office/drawing/2014/main" id="{F6CFE86E-417C-2608-5C53-F0217A30C48F}"/>
              </a:ext>
            </a:extLst>
          </p:cNvPr>
          <p:cNvSpPr txBox="1"/>
          <p:nvPr/>
        </p:nvSpPr>
        <p:spPr>
          <a:xfrm>
            <a:off x="478844" y="388921"/>
            <a:ext cx="6863652" cy="169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Em</a:t>
            </a:r>
            <a:r>
              <a:rPr lang="pt-BR" sz="24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 que </a:t>
            </a:r>
            <a:r>
              <a:rPr lang="pt-BR" sz="3900" b="1" i="0" u="none" strike="noStrike" cap="none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Acreditamos!</a:t>
            </a:r>
            <a:endParaRPr lang="pt-BR" sz="2400" b="1" i="0" u="none" strike="noStrike" cap="none" dirty="0">
              <a:solidFill>
                <a:srgbClr val="FD6527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D6527"/>
                </a:solidFill>
                <a:latin typeface="Space Grotesk"/>
                <a:cs typeface="Space Grotesk"/>
                <a:sym typeface="Space Grotesk"/>
              </a:rPr>
              <a:t>Quais são nossas </a:t>
            </a:r>
            <a:r>
              <a:rPr lang="pt-BR" sz="4300" b="1" dirty="0">
                <a:solidFill>
                  <a:schemeClr val="tx1"/>
                </a:solidFill>
                <a:latin typeface="Space Grotesk"/>
                <a:cs typeface="Space Grotesk"/>
                <a:sym typeface="Space Grotesk"/>
              </a:rPr>
              <a:t>bandeiras!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/>
        </p:nvSpPr>
        <p:spPr>
          <a:xfrm>
            <a:off x="398375" y="1260406"/>
            <a:ext cx="11475300" cy="122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Equidade, Igualdade e Inclusão: não é tendência, é compromisso</a:t>
            </a:r>
            <a:endParaRPr sz="1050" b="1" dirty="0">
              <a:solidFill>
                <a:srgbClr val="FD6527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 AAPSA, acreditamos que todas as pessoas devem ter espaço, voz e oportunidade. Por isso, a equidade, a igualdade e a inclusão não são apenas temas em pauta, são bandeiras que sustentam tudo o que fazemos. Defendemos um RH que reconhece as diferenças, corrige desigualdades históricas e constrói ambientes verdadeiramente seguros e diversos. Mais do que promover a inclusão, queremos transformar estruturas. </a:t>
            </a: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Valorizamos quem trabalha por um mercado onde raça, gênero, orientação sexual, </a:t>
            </a:r>
            <a:r>
              <a:rPr lang="pt-BR" sz="1050" b="1" dirty="0" err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neurodivergência</a:t>
            </a: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, idade, deficiência ou origem não limitem trajetórias</a:t>
            </a: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, mas enriqueçam coletivos. Essa é uma luta diária, e não abrimos mão dela. Porque um RH que transforma começa dentro de casa, com justiça, representatividade e humanidade.</a:t>
            </a: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378417" y="2456878"/>
            <a:ext cx="11362800" cy="122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Saúde e Bem-estar: o cuidado como estratégia de negócios</a:t>
            </a:r>
            <a:endParaRPr sz="1050" dirty="0">
              <a:solidFill>
                <a:srgbClr val="FD6527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 AAPSA, defendemos um RH que cuida de verdade e entende que saúde e bem-estar não são benefícios, mas direitos fundamentais. Nossa bandeira é clara: </a:t>
            </a: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promover ambientes de trabalho saudáveis, emocionalmente seguros e sustentáveis.</a:t>
            </a: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Lugares onde as pessoas não apenas produzem, mas vivem, crescem e se sentem respeitadas. Isso passa por práticas de escuta ativa, equilíbrio entre vida pessoal e profissional, prevenção ao adoecimento emocional e construção de culturas que acolhem e apoiam. Trabalhamos para que o RH seja protagonista nesse movimento, com conhecimento, ferramentas e coragem para enfrentar os desafios da saúde mental nas organizações. Porque cuidar das pessoas é e sempre será o melhor caminho para cuidar dos resultados.</a:t>
            </a: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398367" y="3495787"/>
            <a:ext cx="11328300" cy="122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Mulheres no centro da transformação</a:t>
            </a:r>
            <a:b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Temos um compromisso firme com a equidade de gênero e, por isso, criamos uma diretoria dedicada à valorização das mulheres e ao combate às desigualdades que persistem no mundo do trabalho. Sabemos que, apesar dos avanços, muitas profissionais ainda enfrentam barreiras invisíveis, sobrecarga emocional, desvalorização e falta de representatividade em espaços de decisão. Queremos mudar esse cenário com mentorias, formação de lideranças femininas, visibilidade para trajetórias inspiradoras e articulação com empresas que compartilham dessa luta. </a:t>
            </a: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Nosso papel é abrir caminhos e também garantir que mulheres sejam reconhecidas como líderes, pensadoras e agentes de transformação.</a:t>
            </a: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Mais do que apoiar, existimos para impulsionar. Quando mulheres avançam, toda a sociedade evolui.</a:t>
            </a: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398367" y="4584635"/>
            <a:ext cx="113343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Liderança em RH: mais do que seguir, é hora de liderar</a:t>
            </a:r>
            <a:endParaRPr sz="1050" dirty="0">
              <a:solidFill>
                <a:srgbClr val="FD6527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 RH não pode ser espectador das transformações. Na AAPSA acreditamos em um RH que ocupa seu lugar nas mesas de decisão, influencia estratégias de negócios e lidera com coragem, visão e humanidade. Defendemos uma liderança em RH que une técnica com sensibilidade, dados com escuta, e que tem clareza de que desenvolver pessoas é desenvolver o futuro das organizações. </a:t>
            </a: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Queremos formar e fortalecer líderes que inspirem mudanças, cultivem culturas saudáveis e saibam mediar, inovar e agir com propósito.</a:t>
            </a: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Liderar em RH é liderar com empatia e firmeza. E isso, mais do que uma tendência, é uma urgência.</a:t>
            </a: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398367" y="5606226"/>
            <a:ext cx="11376211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Experiência do(a) colaborador(a): pessoas no centro, sempre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Defendemos um RH que entende que cada jornada profissional é única e que a experiência do colaborador começa no primeiro contato com a empresa e segue em cada detalhe do dia a dia. Não se trata apenas de clima organizacional ou benefícios, </a:t>
            </a: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mas de propósito, pertencimento e conexão real com o trabalho.</a:t>
            </a: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Colocar as pessoas no centro das decisões é garantir escuta ativa, reconhecimento, desenvolvimento constante e relações baseadas na confiança. Promover uma boa experiência é mais do que reter talentos. É criar um ambiente onde as pessoas queiram estar, crescer e contribuir com autenticidade. Queremos um RH que projeta experiências significativas, humanas e coerentes com a cultura que a organização deseja construir.</a:t>
            </a:r>
            <a:endParaRPr sz="1600" dirty="0"/>
          </a:p>
        </p:txBody>
      </p:sp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20A8875A-892B-B502-1EA9-177362C584C9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" name="Google Shape;127;p6">
            <a:extLst>
              <a:ext uri="{FF2B5EF4-FFF2-40B4-BE49-F238E27FC236}">
                <a16:creationId xmlns:a16="http://schemas.microsoft.com/office/drawing/2014/main" id="{988E3E28-DBD7-4B34-7FB3-57E3DA826A8E}"/>
              </a:ext>
            </a:extLst>
          </p:cNvPr>
          <p:cNvSpPr txBox="1"/>
          <p:nvPr/>
        </p:nvSpPr>
        <p:spPr>
          <a:xfrm>
            <a:off x="478843" y="388921"/>
            <a:ext cx="10439365" cy="169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Um pouco mais de </a:t>
            </a:r>
            <a:r>
              <a:rPr lang="pt-BR" sz="3600" b="1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profundidade </a:t>
            </a:r>
            <a:r>
              <a:rPr lang="pt-BR" sz="2000" b="1" dirty="0">
                <a:solidFill>
                  <a:srgbClr val="FD6527"/>
                </a:solidFill>
                <a:latin typeface="Space Grotesk"/>
                <a:cs typeface="Space Grotesk"/>
                <a:sym typeface="Space Grotesk"/>
              </a:rPr>
              <a:t>de nossas </a:t>
            </a:r>
            <a:r>
              <a:rPr lang="pt-BR" sz="4000" b="1" dirty="0">
                <a:solidFill>
                  <a:schemeClr val="tx1"/>
                </a:solidFill>
                <a:latin typeface="Space Grotesk"/>
                <a:cs typeface="Space Grotesk"/>
                <a:sym typeface="Space Grotesk"/>
              </a:rPr>
              <a:t>Crenças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/>
          <p:cNvPicPr preferRelativeResize="0"/>
          <p:nvPr/>
        </p:nvPicPr>
        <p:blipFill rotWithShape="1">
          <a:blip r:embed="rId3">
            <a:alphaModFix/>
          </a:blip>
          <a:srcRect r="3270" b="4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/>
          <p:nvPr/>
        </p:nvSpPr>
        <p:spPr>
          <a:xfrm>
            <a:off x="6190130" y="40341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/>
          <p:nvPr/>
        </p:nvSpPr>
        <p:spPr>
          <a:xfrm>
            <a:off x="6190130" y="51009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6190130" y="2936826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3675530" y="40341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3675530" y="51009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2"/>
          <p:cNvSpPr/>
          <p:nvPr/>
        </p:nvSpPr>
        <p:spPr>
          <a:xfrm>
            <a:off x="3675530" y="2936826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/>
          <p:nvPr/>
        </p:nvSpPr>
        <p:spPr>
          <a:xfrm>
            <a:off x="1157395" y="40341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1157395" y="51009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"/>
          <p:cNvSpPr txBox="1">
            <a:spLocks noGrp="1"/>
          </p:cNvSpPr>
          <p:nvPr>
            <p:ph type="ctrTitle"/>
          </p:nvPr>
        </p:nvSpPr>
        <p:spPr>
          <a:xfrm>
            <a:off x="1147880" y="186216"/>
            <a:ext cx="10363200" cy="139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"/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ALGUNS DOS </a:t>
            </a:r>
            <a:br>
              <a:rPr lang="pt-BR" sz="5400" b="1" i="0" u="none" strike="noStrike" cap="none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5400" b="1" i="0" u="none" strike="noStrike" cap="none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NOSSOS EVENTOS</a:t>
            </a:r>
            <a:endParaRPr sz="3200" dirty="0"/>
          </a:p>
        </p:txBody>
      </p:sp>
      <p:sp>
        <p:nvSpPr>
          <p:cNvPr id="235" name="Google Shape;235;p12"/>
          <p:cNvSpPr txBox="1">
            <a:spLocks noGrp="1"/>
          </p:cNvSpPr>
          <p:nvPr>
            <p:ph type="subTitle" idx="1"/>
          </p:nvPr>
        </p:nvSpPr>
        <p:spPr>
          <a:xfrm>
            <a:off x="1195495" y="1802980"/>
            <a:ext cx="9883590" cy="92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Diversos eventos fazem parte da programação anual da AAPSA, </a:t>
            </a:r>
            <a:r>
              <a:rPr lang="pt-BR" sz="12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organizados tanto pela Executiva Nacional quanto pelas Estaduais e Regionais. O mais importante é que </a:t>
            </a:r>
            <a:r>
              <a:rPr lang="pt-BR" sz="12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todos estão conectados a uma estratégia integrada, com base em um planejamento robusto. </a:t>
            </a:r>
            <a:r>
              <a:rPr lang="pt-BR" sz="12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Cada evento é pensado para promover </a:t>
            </a:r>
            <a:r>
              <a:rPr lang="pt-BR" sz="12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a conteúdos relevantes, oportunidades de networking e movimentos de carreira. </a:t>
            </a:r>
            <a:r>
              <a:rPr lang="pt-BR" sz="12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 seguir, estão os principais encontros da nossa agenda:</a:t>
            </a:r>
            <a:endParaRPr sz="1200" b="0" i="0" u="none" strike="noStrike" cap="none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6" name="Google Shape;236;p12"/>
          <p:cNvSpPr/>
          <p:nvPr/>
        </p:nvSpPr>
        <p:spPr>
          <a:xfrm>
            <a:off x="1157395" y="2936826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2"/>
          <p:cNvSpPr txBox="1"/>
          <p:nvPr/>
        </p:nvSpPr>
        <p:spPr>
          <a:xfrm>
            <a:off x="1261701" y="3142980"/>
            <a:ext cx="2055240" cy="51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Congresso Nacional de Saúde e Bem-estar 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6246012" y="3156500"/>
            <a:ext cx="2211661" cy="42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t-BR" sz="13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Simpósio Mulheres em Movimento</a:t>
            </a:r>
            <a:endParaRPr/>
          </a:p>
          <a:p>
            <a:pPr marL="0" marR="0" lvl="0" indent="0" algn="ctr" rtl="0"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3684845" y="2925016"/>
            <a:ext cx="2351690" cy="83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Congresso de Diversidade, Equidade e inclusão 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1295996" y="4236987"/>
            <a:ext cx="2055240" cy="49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Arena Experiência do(a) Colaborador(a)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3733446" y="4210094"/>
            <a:ext cx="2223601" cy="48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Congresso Nacional dos(as) Profissionais de RH</a:t>
            </a: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6335199" y="4129410"/>
            <a:ext cx="2055240" cy="792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Congresso Nacional AAPSA de Diversidade Equidade e Inclusão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3" name="Google Shape;243;p12"/>
          <p:cNvSpPr txBox="1"/>
          <p:nvPr/>
        </p:nvSpPr>
        <p:spPr>
          <a:xfrm>
            <a:off x="1308867" y="5325151"/>
            <a:ext cx="2055240" cy="60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Eventos das Estaduais e Regionais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3778149" y="5309730"/>
            <a:ext cx="2055240" cy="60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Encontro: Carreira em Movimento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5" name="Google Shape;245;p12"/>
          <p:cNvSpPr txBox="1"/>
          <p:nvPr/>
        </p:nvSpPr>
        <p:spPr>
          <a:xfrm>
            <a:off x="6329480" y="5282835"/>
            <a:ext cx="2055240" cy="60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Palestras de Parceiros(as) da AAPSA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8780930" y="4034119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8780930" y="2936826"/>
            <a:ext cx="2351690" cy="868694"/>
          </a:xfrm>
          <a:prstGeom prst="roundRect">
            <a:avLst>
              <a:gd name="adj" fmla="val 892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8884623" y="3133113"/>
            <a:ext cx="2055240" cy="60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Rodas de Conversas entre Associadas(os)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8913348" y="4266849"/>
            <a:ext cx="2055240" cy="60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t-BR" sz="12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Encontro: RH é Cultura Geral </a:t>
            </a:r>
            <a:endParaRPr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8637" y="5392271"/>
            <a:ext cx="1606757" cy="458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5AA2CFEB-2BF2-A86E-6822-3C134EF49E88}"/>
              </a:ext>
            </a:extLst>
          </p:cNvPr>
          <p:cNvSpPr txBox="1"/>
          <p:nvPr/>
        </p:nvSpPr>
        <p:spPr>
          <a:xfrm>
            <a:off x="9184681" y="58918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64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899066" y="812818"/>
            <a:ext cx="11714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O SUCESSO DAS PESSOAS É O SUCESSO DAS EMPRESAS</a:t>
            </a:r>
            <a:endParaRPr sz="1600"/>
          </a:p>
        </p:txBody>
      </p:sp>
      <p:pic>
        <p:nvPicPr>
          <p:cNvPr id="257" name="Google Shape;257;p13" descr="Rosto de mulher sorrindo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 l="6434"/>
          <a:stretch/>
        </p:blipFill>
        <p:spPr>
          <a:xfrm>
            <a:off x="639350" y="1947950"/>
            <a:ext cx="3968501" cy="43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3"/>
          <p:cNvSpPr txBox="1"/>
          <p:nvPr/>
        </p:nvSpPr>
        <p:spPr>
          <a:xfrm>
            <a:off x="4607850" y="1419325"/>
            <a:ext cx="7031700" cy="481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Em setembro de 2023, recebi o convite dos Conselheiros Administrativos para integrar a diretoria executiva como vice-presidente da AAPSA. Aceitei esse grande desafio com uma missão clara: r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eposicionar a associação no cenário do mercado e torná-la reconhecida entre as melhores associações de Recursos Humanos do Brasil.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Hoje, podemos dizer que a AAPSA é gigante. 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Estamos presentes em diversas regiões do país, com especialistas dedicados e incansáveis na missão de transformar o segmento de Recursos Humanos.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Nossa causa é nobre. Queremos um mundo corporativo melhor e precisamos de toda a ajuda possível. Aqui, todas e todos são bem-vindos(as).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Nossa jornada exige coragem. Todos os dias buscamos influenciar lideranças para transformar os ambientes de trabalho. Queremos um mundo mais justo, diverso, equilibrado, com resultados consistentes para as empresas e saúde preservada para as pessoas.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Te convido a construir conosco um trabalho imenso, para que esse legado seja lembrado como a grande virada do nosso mercado. Esta associação, que há 64 anos desempenha um papel vital na história do RH, te chama para fazer parte dessa história.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Nosso objetivo é claro: posicionar o RH como força motriz na vida das pessoas. Integrar inovação, novas tecnologias, desenvolver competências e mostrar a CEOs e diretores o papel fundamental dos profissionais de Recursos Humanos.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 sucesso das pessoas será o sucesso das empresas. E hoje, olhando para tudo que estamos construindo, posso afirmar com orgulho que estamos alcançando esse propósito. Tenho muito orgulho de fazer parte desse movimento. Venha com a gente voar ainda mais alto. Estamos só começando. </a:t>
            </a: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endParaRPr sz="105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Space Grotesk"/>
              <a:buNone/>
            </a:pPr>
            <a:r>
              <a:rPr lang="pt-BR" sz="105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MARIA ESTER DOMINGUES</a:t>
            </a:r>
            <a:b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VICE-PRESIDENTE DA AAPSA</a:t>
            </a:r>
            <a:br>
              <a:rPr lang="pt-BR" sz="105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endParaRPr sz="1050" b="0" i="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2192001" cy="688117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4"/>
          <p:cNvSpPr/>
          <p:nvPr/>
        </p:nvSpPr>
        <p:spPr>
          <a:xfrm>
            <a:off x="437322" y="1053548"/>
            <a:ext cx="2534478" cy="5367130"/>
          </a:xfrm>
          <a:prstGeom prst="roundRect">
            <a:avLst>
              <a:gd name="adj" fmla="val 1667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3200400" y="1053548"/>
            <a:ext cx="2534478" cy="5367130"/>
          </a:xfrm>
          <a:prstGeom prst="roundRect">
            <a:avLst>
              <a:gd name="adj" fmla="val 1667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5943600" y="1053548"/>
            <a:ext cx="2534478" cy="5367130"/>
          </a:xfrm>
          <a:prstGeom prst="roundRect">
            <a:avLst>
              <a:gd name="adj" fmla="val 1667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4"/>
          <p:cNvSpPr/>
          <p:nvPr/>
        </p:nvSpPr>
        <p:spPr>
          <a:xfrm>
            <a:off x="8686800" y="1053548"/>
            <a:ext cx="2534478" cy="5367130"/>
          </a:xfrm>
          <a:prstGeom prst="roundRect">
            <a:avLst>
              <a:gd name="adj" fmla="val 1667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1"/>
          </p:nvPr>
        </p:nvSpPr>
        <p:spPr>
          <a:xfrm>
            <a:off x="736131" y="363665"/>
            <a:ext cx="8534400" cy="40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PLANOS DE ASSOCIAÇÃO DISPONÍVEIS NO SITE </a:t>
            </a:r>
            <a:r>
              <a:rPr lang="pt-BR" sz="2000" b="1" i="0" u="sng" strike="noStrike" cap="none" dirty="0">
                <a:solidFill>
                  <a:schemeClr val="bg1"/>
                </a:solidFill>
                <a:latin typeface="Space Grotesk"/>
                <a:ea typeface="Space Grotesk"/>
                <a:cs typeface="Space Grotesk"/>
                <a:sym typeface="Space Grotesk"/>
              </a:rPr>
              <a:t>AAPSA.ORG.BR/ASSOCIE-SE</a:t>
            </a:r>
            <a:endParaRPr sz="2000" b="1" i="0" u="sng" strike="noStrike" cap="none" dirty="0">
              <a:solidFill>
                <a:schemeClr val="bg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269" name="Google Shape;269;p14"/>
          <p:cNvGrpSpPr/>
          <p:nvPr/>
        </p:nvGrpSpPr>
        <p:grpSpPr>
          <a:xfrm>
            <a:off x="10525232" y="223099"/>
            <a:ext cx="1453441" cy="452217"/>
            <a:chOff x="1892300" y="4318077"/>
            <a:chExt cx="2057892" cy="586116"/>
          </a:xfrm>
        </p:grpSpPr>
        <p:pic>
          <p:nvPicPr>
            <p:cNvPr id="270" name="Google Shape;270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6988" y="4318077"/>
              <a:ext cx="131584" cy="133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4"/>
            <p:cNvSpPr/>
            <p:nvPr/>
          </p:nvSpPr>
          <p:spPr>
            <a:xfrm>
              <a:off x="3546967" y="4318206"/>
              <a:ext cx="403225" cy="444500"/>
            </a:xfrm>
            <a:custGeom>
              <a:avLst/>
              <a:gdLst/>
              <a:ahLst/>
              <a:cxnLst/>
              <a:rect l="l" t="t" r="r" b="b"/>
              <a:pathLst>
                <a:path w="403225" h="444500" extrusionOk="0">
                  <a:moveTo>
                    <a:pt x="271292" y="0"/>
                  </a:moveTo>
                  <a:lnTo>
                    <a:pt x="32918" y="0"/>
                  </a:lnTo>
                  <a:lnTo>
                    <a:pt x="32918" y="97104"/>
                  </a:lnTo>
                  <a:lnTo>
                    <a:pt x="263372" y="97104"/>
                  </a:lnTo>
                  <a:lnTo>
                    <a:pt x="274992" y="98816"/>
                  </a:lnTo>
                  <a:lnTo>
                    <a:pt x="283383" y="103902"/>
                  </a:lnTo>
                  <a:lnTo>
                    <a:pt x="288470" y="112288"/>
                  </a:lnTo>
                  <a:lnTo>
                    <a:pt x="290182" y="123901"/>
                  </a:lnTo>
                  <a:lnTo>
                    <a:pt x="290182" y="173673"/>
                  </a:lnTo>
                  <a:lnTo>
                    <a:pt x="139344" y="173673"/>
                  </a:lnTo>
                  <a:lnTo>
                    <a:pt x="89276" y="178622"/>
                  </a:lnTo>
                  <a:lnTo>
                    <a:pt x="50271" y="193422"/>
                  </a:lnTo>
                  <a:lnTo>
                    <a:pt x="22367" y="217997"/>
                  </a:lnTo>
                  <a:lnTo>
                    <a:pt x="5597" y="252274"/>
                  </a:lnTo>
                  <a:lnTo>
                    <a:pt x="0" y="296177"/>
                  </a:lnTo>
                  <a:lnTo>
                    <a:pt x="0" y="312255"/>
                  </a:lnTo>
                  <a:lnTo>
                    <a:pt x="5597" y="359470"/>
                  </a:lnTo>
                  <a:lnTo>
                    <a:pt x="22367" y="396321"/>
                  </a:lnTo>
                  <a:lnTo>
                    <a:pt x="50271" y="422735"/>
                  </a:lnTo>
                  <a:lnTo>
                    <a:pt x="89276" y="438637"/>
                  </a:lnTo>
                  <a:lnTo>
                    <a:pt x="139344" y="443954"/>
                  </a:lnTo>
                  <a:lnTo>
                    <a:pt x="402615" y="443954"/>
                  </a:lnTo>
                  <a:lnTo>
                    <a:pt x="402615" y="346710"/>
                  </a:lnTo>
                  <a:lnTo>
                    <a:pt x="139344" y="346710"/>
                  </a:lnTo>
                  <a:lnTo>
                    <a:pt x="127726" y="345550"/>
                  </a:lnTo>
                  <a:lnTo>
                    <a:pt x="119340" y="342022"/>
                  </a:lnTo>
                  <a:lnTo>
                    <a:pt x="114257" y="336053"/>
                  </a:lnTo>
                  <a:lnTo>
                    <a:pt x="112547" y="327571"/>
                  </a:lnTo>
                  <a:lnTo>
                    <a:pt x="112547" y="280099"/>
                  </a:lnTo>
                  <a:lnTo>
                    <a:pt x="114257" y="268599"/>
                  </a:lnTo>
                  <a:lnTo>
                    <a:pt x="119340" y="260476"/>
                  </a:lnTo>
                  <a:lnTo>
                    <a:pt x="127726" y="255654"/>
                  </a:lnTo>
                  <a:lnTo>
                    <a:pt x="139344" y="254064"/>
                  </a:lnTo>
                  <a:lnTo>
                    <a:pt x="402615" y="254064"/>
                  </a:lnTo>
                  <a:lnTo>
                    <a:pt x="402615" y="135687"/>
                  </a:lnTo>
                  <a:lnTo>
                    <a:pt x="395265" y="82438"/>
                  </a:lnTo>
                  <a:lnTo>
                    <a:pt x="374711" y="42340"/>
                  </a:lnTo>
                  <a:lnTo>
                    <a:pt x="340859" y="15442"/>
                  </a:lnTo>
                  <a:lnTo>
                    <a:pt x="293611" y="1791"/>
                  </a:lnTo>
                  <a:lnTo>
                    <a:pt x="278963" y="370"/>
                  </a:lnTo>
                  <a:lnTo>
                    <a:pt x="271292" y="0"/>
                  </a:lnTo>
                  <a:close/>
                </a:path>
                <a:path w="403225" h="444500" extrusionOk="0">
                  <a:moveTo>
                    <a:pt x="402615" y="254064"/>
                  </a:moveTo>
                  <a:lnTo>
                    <a:pt x="290182" y="254064"/>
                  </a:lnTo>
                  <a:lnTo>
                    <a:pt x="290182" y="346710"/>
                  </a:lnTo>
                  <a:lnTo>
                    <a:pt x="402615" y="346710"/>
                  </a:lnTo>
                  <a:lnTo>
                    <a:pt x="402615" y="254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2" name="Google Shape;272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38977" y="4572269"/>
              <a:ext cx="177634" cy="92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14"/>
            <p:cNvSpPr/>
            <p:nvPr/>
          </p:nvSpPr>
          <p:spPr>
            <a:xfrm>
              <a:off x="1892300" y="4318088"/>
              <a:ext cx="1630680" cy="586105"/>
            </a:xfrm>
            <a:custGeom>
              <a:avLst/>
              <a:gdLst/>
              <a:ahLst/>
              <a:cxnLst/>
              <a:rect l="l" t="t" r="r" b="b"/>
              <a:pathLst>
                <a:path w="1630679" h="586104" extrusionOk="0">
                  <a:moveTo>
                    <a:pt x="724306" y="124028"/>
                  </a:moveTo>
                  <a:lnTo>
                    <a:pt x="722591" y="112407"/>
                  </a:lnTo>
                  <a:lnTo>
                    <a:pt x="717511" y="104025"/>
                  </a:lnTo>
                  <a:lnTo>
                    <a:pt x="709117" y="98945"/>
                  </a:lnTo>
                  <a:lnTo>
                    <a:pt x="697509" y="97231"/>
                  </a:lnTo>
                  <a:lnTo>
                    <a:pt x="467055" y="97231"/>
                  </a:lnTo>
                  <a:lnTo>
                    <a:pt x="467055" y="2057"/>
                  </a:lnTo>
                  <a:lnTo>
                    <a:pt x="467055" y="127"/>
                  </a:lnTo>
                  <a:lnTo>
                    <a:pt x="294462" y="127"/>
                  </a:lnTo>
                  <a:lnTo>
                    <a:pt x="294462" y="2019"/>
                  </a:lnTo>
                  <a:lnTo>
                    <a:pt x="286397" y="1092"/>
                  </a:lnTo>
                  <a:lnTo>
                    <a:pt x="278968" y="495"/>
                  </a:lnTo>
                  <a:lnTo>
                    <a:pt x="271297" y="127"/>
                  </a:lnTo>
                  <a:lnTo>
                    <a:pt x="32918" y="127"/>
                  </a:lnTo>
                  <a:lnTo>
                    <a:pt x="32918" y="97231"/>
                  </a:lnTo>
                  <a:lnTo>
                    <a:pt x="263385" y="97231"/>
                  </a:lnTo>
                  <a:lnTo>
                    <a:pt x="274993" y="98945"/>
                  </a:lnTo>
                  <a:lnTo>
                    <a:pt x="283387" y="104025"/>
                  </a:lnTo>
                  <a:lnTo>
                    <a:pt x="288467" y="112407"/>
                  </a:lnTo>
                  <a:lnTo>
                    <a:pt x="290182" y="124028"/>
                  </a:lnTo>
                  <a:lnTo>
                    <a:pt x="290182" y="173799"/>
                  </a:lnTo>
                  <a:lnTo>
                    <a:pt x="290182" y="254190"/>
                  </a:lnTo>
                  <a:lnTo>
                    <a:pt x="290182" y="346837"/>
                  </a:lnTo>
                  <a:lnTo>
                    <a:pt x="139344" y="346837"/>
                  </a:lnTo>
                  <a:lnTo>
                    <a:pt x="127723" y="345668"/>
                  </a:lnTo>
                  <a:lnTo>
                    <a:pt x="119341" y="342150"/>
                  </a:lnTo>
                  <a:lnTo>
                    <a:pt x="114249" y="336181"/>
                  </a:lnTo>
                  <a:lnTo>
                    <a:pt x="112547" y="327698"/>
                  </a:lnTo>
                  <a:lnTo>
                    <a:pt x="112547" y="280225"/>
                  </a:lnTo>
                  <a:lnTo>
                    <a:pt x="114249" y="268719"/>
                  </a:lnTo>
                  <a:lnTo>
                    <a:pt x="119341" y="260604"/>
                  </a:lnTo>
                  <a:lnTo>
                    <a:pt x="127723" y="255778"/>
                  </a:lnTo>
                  <a:lnTo>
                    <a:pt x="139344" y="254190"/>
                  </a:lnTo>
                  <a:lnTo>
                    <a:pt x="290182" y="254190"/>
                  </a:lnTo>
                  <a:lnTo>
                    <a:pt x="290182" y="173799"/>
                  </a:lnTo>
                  <a:lnTo>
                    <a:pt x="139344" y="173799"/>
                  </a:lnTo>
                  <a:lnTo>
                    <a:pt x="107315" y="175666"/>
                  </a:lnTo>
                  <a:lnTo>
                    <a:pt x="55791" y="190588"/>
                  </a:lnTo>
                  <a:lnTo>
                    <a:pt x="20434" y="220891"/>
                  </a:lnTo>
                  <a:lnTo>
                    <a:pt x="2273" y="267258"/>
                  </a:lnTo>
                  <a:lnTo>
                    <a:pt x="0" y="296303"/>
                  </a:lnTo>
                  <a:lnTo>
                    <a:pt x="0" y="312381"/>
                  </a:lnTo>
                  <a:lnTo>
                    <a:pt x="9093" y="370636"/>
                  </a:lnTo>
                  <a:lnTo>
                    <a:pt x="36271" y="412076"/>
                  </a:lnTo>
                  <a:lnTo>
                    <a:pt x="79463" y="436041"/>
                  </a:lnTo>
                  <a:lnTo>
                    <a:pt x="139344" y="444080"/>
                  </a:lnTo>
                  <a:lnTo>
                    <a:pt x="573481" y="444080"/>
                  </a:lnTo>
                  <a:lnTo>
                    <a:pt x="523405" y="438759"/>
                  </a:lnTo>
                  <a:lnTo>
                    <a:pt x="484403" y="422859"/>
                  </a:lnTo>
                  <a:lnTo>
                    <a:pt x="456488" y="396443"/>
                  </a:lnTo>
                  <a:lnTo>
                    <a:pt x="439712" y="359600"/>
                  </a:lnTo>
                  <a:lnTo>
                    <a:pt x="438200" y="346837"/>
                  </a:lnTo>
                  <a:lnTo>
                    <a:pt x="434124" y="312381"/>
                  </a:lnTo>
                  <a:lnTo>
                    <a:pt x="434124" y="296303"/>
                  </a:lnTo>
                  <a:lnTo>
                    <a:pt x="439483" y="254190"/>
                  </a:lnTo>
                  <a:lnTo>
                    <a:pt x="456488" y="218122"/>
                  </a:lnTo>
                  <a:lnTo>
                    <a:pt x="523405" y="178752"/>
                  </a:lnTo>
                  <a:lnTo>
                    <a:pt x="573481" y="173799"/>
                  </a:lnTo>
                  <a:lnTo>
                    <a:pt x="724306" y="173799"/>
                  </a:lnTo>
                  <a:lnTo>
                    <a:pt x="724306" y="124028"/>
                  </a:lnTo>
                  <a:close/>
                </a:path>
                <a:path w="1630679" h="586104" extrusionOk="0">
                  <a:moveTo>
                    <a:pt x="1228217" y="226822"/>
                  </a:moveTo>
                  <a:lnTo>
                    <a:pt x="1226121" y="184950"/>
                  </a:lnTo>
                  <a:lnTo>
                    <a:pt x="1218831" y="139471"/>
                  </a:lnTo>
                  <a:lnTo>
                    <a:pt x="1204887" y="94526"/>
                  </a:lnTo>
                  <a:lnTo>
                    <a:pt x="1182801" y="54241"/>
                  </a:lnTo>
                  <a:lnTo>
                    <a:pt x="1151089" y="22745"/>
                  </a:lnTo>
                  <a:lnTo>
                    <a:pt x="1098740" y="2438"/>
                  </a:lnTo>
                  <a:lnTo>
                    <a:pt x="1077366" y="952"/>
                  </a:lnTo>
                  <a:lnTo>
                    <a:pt x="901280" y="952"/>
                  </a:lnTo>
                  <a:lnTo>
                    <a:pt x="900684" y="165"/>
                  </a:lnTo>
                  <a:lnTo>
                    <a:pt x="716915" y="165"/>
                  </a:lnTo>
                  <a:lnTo>
                    <a:pt x="721995" y="495"/>
                  </a:lnTo>
                  <a:lnTo>
                    <a:pt x="729424" y="1092"/>
                  </a:lnTo>
                  <a:lnTo>
                    <a:pt x="782802" y="15036"/>
                  </a:lnTo>
                  <a:lnTo>
                    <a:pt x="816279" y="40716"/>
                  </a:lnTo>
                  <a:lnTo>
                    <a:pt x="822236" y="48437"/>
                  </a:lnTo>
                  <a:lnTo>
                    <a:pt x="956017" y="222046"/>
                  </a:lnTo>
                  <a:lnTo>
                    <a:pt x="1071664" y="222046"/>
                  </a:lnTo>
                  <a:lnTo>
                    <a:pt x="1061872" y="209346"/>
                  </a:lnTo>
                  <a:lnTo>
                    <a:pt x="1045845" y="188556"/>
                  </a:lnTo>
                  <a:lnTo>
                    <a:pt x="1045845" y="209346"/>
                  </a:lnTo>
                  <a:lnTo>
                    <a:pt x="962266" y="209346"/>
                  </a:lnTo>
                  <a:lnTo>
                    <a:pt x="832662" y="41186"/>
                  </a:lnTo>
                  <a:lnTo>
                    <a:pt x="830580" y="38188"/>
                  </a:lnTo>
                  <a:lnTo>
                    <a:pt x="828319" y="35267"/>
                  </a:lnTo>
                  <a:lnTo>
                    <a:pt x="804024" y="12750"/>
                  </a:lnTo>
                  <a:lnTo>
                    <a:pt x="894346" y="12750"/>
                  </a:lnTo>
                  <a:lnTo>
                    <a:pt x="1045845" y="209346"/>
                  </a:lnTo>
                  <a:lnTo>
                    <a:pt x="1045845" y="188556"/>
                  </a:lnTo>
                  <a:lnTo>
                    <a:pt x="955382" y="71170"/>
                  </a:lnTo>
                  <a:lnTo>
                    <a:pt x="956017" y="71970"/>
                  </a:lnTo>
                  <a:lnTo>
                    <a:pt x="976223" y="98196"/>
                  </a:lnTo>
                  <a:lnTo>
                    <a:pt x="1074547" y="98196"/>
                  </a:lnTo>
                  <a:lnTo>
                    <a:pt x="1080668" y="100203"/>
                  </a:lnTo>
                  <a:lnTo>
                    <a:pt x="1111567" y="158115"/>
                  </a:lnTo>
                  <a:lnTo>
                    <a:pt x="1116596" y="224332"/>
                  </a:lnTo>
                  <a:lnTo>
                    <a:pt x="1115047" y="262839"/>
                  </a:lnTo>
                  <a:lnTo>
                    <a:pt x="1108278" y="302793"/>
                  </a:lnTo>
                  <a:lnTo>
                    <a:pt x="1093038" y="334137"/>
                  </a:lnTo>
                  <a:lnTo>
                    <a:pt x="1066114" y="346837"/>
                  </a:lnTo>
                  <a:lnTo>
                    <a:pt x="956017" y="346837"/>
                  </a:lnTo>
                  <a:lnTo>
                    <a:pt x="956017" y="283260"/>
                  </a:lnTo>
                  <a:lnTo>
                    <a:pt x="840371" y="283260"/>
                  </a:lnTo>
                  <a:lnTo>
                    <a:pt x="840371" y="585978"/>
                  </a:lnTo>
                  <a:lnTo>
                    <a:pt x="956017" y="585978"/>
                  </a:lnTo>
                  <a:lnTo>
                    <a:pt x="956017" y="445046"/>
                  </a:lnTo>
                  <a:lnTo>
                    <a:pt x="1077366" y="445046"/>
                  </a:lnTo>
                  <a:lnTo>
                    <a:pt x="1124775" y="437578"/>
                  </a:lnTo>
                  <a:lnTo>
                    <a:pt x="1161516" y="417195"/>
                  </a:lnTo>
                  <a:lnTo>
                    <a:pt x="1188808" y="386880"/>
                  </a:lnTo>
                  <a:lnTo>
                    <a:pt x="1207897" y="349681"/>
                  </a:lnTo>
                  <a:lnTo>
                    <a:pt x="1220012" y="308597"/>
                  </a:lnTo>
                  <a:lnTo>
                    <a:pt x="1226362" y="266636"/>
                  </a:lnTo>
                  <a:lnTo>
                    <a:pt x="1228217" y="226822"/>
                  </a:lnTo>
                  <a:close/>
                </a:path>
                <a:path w="1630679" h="586104" extrusionOk="0">
                  <a:moveTo>
                    <a:pt x="1630146" y="304723"/>
                  </a:moveTo>
                  <a:lnTo>
                    <a:pt x="1625904" y="256921"/>
                  </a:lnTo>
                  <a:lnTo>
                    <a:pt x="1612366" y="220002"/>
                  </a:lnTo>
                  <a:lnTo>
                    <a:pt x="1552536" y="178206"/>
                  </a:lnTo>
                  <a:lnTo>
                    <a:pt x="1503819" y="173037"/>
                  </a:lnTo>
                  <a:lnTo>
                    <a:pt x="1412697" y="173037"/>
                  </a:lnTo>
                  <a:lnTo>
                    <a:pt x="1401089" y="171399"/>
                  </a:lnTo>
                  <a:lnTo>
                    <a:pt x="1392707" y="165658"/>
                  </a:lnTo>
                  <a:lnTo>
                    <a:pt x="1387614" y="154622"/>
                  </a:lnTo>
                  <a:lnTo>
                    <a:pt x="1385900" y="137045"/>
                  </a:lnTo>
                  <a:lnTo>
                    <a:pt x="1387614" y="119316"/>
                  </a:lnTo>
                  <a:lnTo>
                    <a:pt x="1392707" y="107188"/>
                  </a:lnTo>
                  <a:lnTo>
                    <a:pt x="1401089" y="100228"/>
                  </a:lnTo>
                  <a:lnTo>
                    <a:pt x="1412697" y="98005"/>
                  </a:lnTo>
                  <a:lnTo>
                    <a:pt x="1616367" y="98005"/>
                  </a:lnTo>
                  <a:lnTo>
                    <a:pt x="1616367" y="0"/>
                  </a:lnTo>
                  <a:lnTo>
                    <a:pt x="1395564" y="127"/>
                  </a:lnTo>
                  <a:lnTo>
                    <a:pt x="1328318" y="15748"/>
                  </a:lnTo>
                  <a:lnTo>
                    <a:pt x="1298016" y="43192"/>
                  </a:lnTo>
                  <a:lnTo>
                    <a:pt x="1280985" y="84353"/>
                  </a:lnTo>
                  <a:lnTo>
                    <a:pt x="1275651" y="139344"/>
                  </a:lnTo>
                  <a:lnTo>
                    <a:pt x="1279969" y="186690"/>
                  </a:lnTo>
                  <a:lnTo>
                    <a:pt x="1293660" y="223189"/>
                  </a:lnTo>
                  <a:lnTo>
                    <a:pt x="1317828" y="249047"/>
                  </a:lnTo>
                  <a:lnTo>
                    <a:pt x="1353566" y="264414"/>
                  </a:lnTo>
                  <a:lnTo>
                    <a:pt x="1401978" y="269506"/>
                  </a:lnTo>
                  <a:lnTo>
                    <a:pt x="1493100" y="269506"/>
                  </a:lnTo>
                  <a:lnTo>
                    <a:pt x="1504721" y="271386"/>
                  </a:lnTo>
                  <a:lnTo>
                    <a:pt x="1513103" y="277634"/>
                  </a:lnTo>
                  <a:lnTo>
                    <a:pt x="1518196" y="289204"/>
                  </a:lnTo>
                  <a:lnTo>
                    <a:pt x="1519897" y="307022"/>
                  </a:lnTo>
                  <a:lnTo>
                    <a:pt x="1518196" y="324751"/>
                  </a:lnTo>
                  <a:lnTo>
                    <a:pt x="1513103" y="336880"/>
                  </a:lnTo>
                  <a:lnTo>
                    <a:pt x="1504721" y="343839"/>
                  </a:lnTo>
                  <a:lnTo>
                    <a:pt x="1493100" y="346075"/>
                  </a:lnTo>
                  <a:lnTo>
                    <a:pt x="1275651" y="346075"/>
                  </a:lnTo>
                  <a:lnTo>
                    <a:pt x="1275651" y="444080"/>
                  </a:lnTo>
                  <a:lnTo>
                    <a:pt x="1502295" y="444080"/>
                  </a:lnTo>
                  <a:lnTo>
                    <a:pt x="1551749" y="438543"/>
                  </a:lnTo>
                  <a:lnTo>
                    <a:pt x="1587982" y="421919"/>
                  </a:lnTo>
                  <a:lnTo>
                    <a:pt x="1612265" y="394119"/>
                  </a:lnTo>
                  <a:lnTo>
                    <a:pt x="1625892" y="355079"/>
                  </a:lnTo>
                  <a:lnTo>
                    <a:pt x="1630146" y="304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14"/>
          <p:cNvSpPr txBox="1"/>
          <p:nvPr/>
        </p:nvSpPr>
        <p:spPr>
          <a:xfrm>
            <a:off x="10749188" y="657589"/>
            <a:ext cx="1242695" cy="2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543251" y="1188742"/>
            <a:ext cx="2406179" cy="905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ESTUDANTES E PESSOAS EM TRANSIÇÃO DE CARREIRA</a:t>
            </a:r>
            <a:endParaRPr/>
          </a:p>
        </p:txBody>
      </p:sp>
      <p:sp>
        <p:nvSpPr>
          <p:cNvPr id="276" name="Google Shape;276;p14"/>
          <p:cNvSpPr txBox="1"/>
          <p:nvPr/>
        </p:nvSpPr>
        <p:spPr>
          <a:xfrm>
            <a:off x="3326179" y="1236746"/>
            <a:ext cx="1867217" cy="72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PESSOA FÍSICA</a:t>
            </a:r>
            <a:endParaRPr/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STANDARD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6033036" y="1236746"/>
            <a:ext cx="1829133" cy="68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PESSOA FÍSICA</a:t>
            </a:r>
            <a:endParaRPr/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PREMIUM</a:t>
            </a:r>
            <a:endParaRPr/>
          </a:p>
        </p:txBody>
      </p:sp>
      <p:sp>
        <p:nvSpPr>
          <p:cNvPr id="278" name="Google Shape;278;p14"/>
          <p:cNvSpPr txBox="1"/>
          <p:nvPr/>
        </p:nvSpPr>
        <p:spPr>
          <a:xfrm>
            <a:off x="8789456" y="1395975"/>
            <a:ext cx="2874479" cy="34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t-BR" sz="16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PESSOA JURÍDICA</a:t>
            </a:r>
            <a:endParaRPr/>
          </a:p>
          <a:p>
            <a:pPr marL="0" marR="0" lvl="0" indent="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549255" y="5826045"/>
            <a:ext cx="2874479" cy="81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R$ 1,00 </a:t>
            </a:r>
            <a:r>
              <a:rPr lang="pt-BR" sz="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ANUAL</a:t>
            </a:r>
            <a:endParaRPr sz="18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3315587" y="5835570"/>
            <a:ext cx="2874479" cy="81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R$ 350,00 </a:t>
            </a:r>
            <a:r>
              <a:rPr lang="pt-BR" sz="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ANUAL</a:t>
            </a:r>
            <a:endParaRPr/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pt-BR" sz="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Em até 12 X R$ 29,17</a:t>
            </a:r>
            <a:endParaRPr sz="18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071743" y="5830249"/>
            <a:ext cx="2874479" cy="81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pt-BR" sz="2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R$ 950,00 </a:t>
            </a:r>
            <a:r>
              <a:rPr lang="pt-BR" sz="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ANUAL</a:t>
            </a:r>
            <a:endParaRPr/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pt-BR" sz="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Em até  12 X R$ 79,17</a:t>
            </a:r>
            <a:endParaRPr sz="18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8863223" y="5830249"/>
            <a:ext cx="2874479" cy="81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pt-BR" sz="20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R$ 5.000,00 </a:t>
            </a:r>
            <a:r>
              <a:rPr lang="pt-BR" sz="8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ANUAL</a:t>
            </a:r>
            <a:endParaRPr dirty="0"/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pt-BR" sz="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Em até 12 X R$ 416,67</a:t>
            </a:r>
            <a:endParaRPr sz="18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83" name="Google Shape;283;p14"/>
          <p:cNvSpPr txBox="1"/>
          <p:nvPr/>
        </p:nvSpPr>
        <p:spPr>
          <a:xfrm>
            <a:off x="556089" y="2000864"/>
            <a:ext cx="2283307" cy="364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a dois treinamentos online e Congressos da AAPSA</a:t>
            </a: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;</a:t>
            </a:r>
            <a:endParaRPr sz="1050" b="0" i="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a um treinamento presencial da AAPSA;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online ao programa 'RH é Cultura Geral’;</a:t>
            </a:r>
            <a:b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aos e-books de conhecimento;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ao aplicativo AAPSA;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aos encontros das Estaduais e Regionais;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ao Clube de Vantagens.</a:t>
            </a:r>
            <a:endParaRPr dirty="0"/>
          </a:p>
        </p:txBody>
      </p:sp>
      <p:sp>
        <p:nvSpPr>
          <p:cNvPr id="284" name="Google Shape;284;p14"/>
          <p:cNvSpPr txBox="1"/>
          <p:nvPr/>
        </p:nvSpPr>
        <p:spPr>
          <a:xfrm>
            <a:off x="3342506" y="2000864"/>
            <a:ext cx="2283307" cy="380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Todos os benefícios do plano de Estudantes com mais descontos;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050" b="0" i="0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b="1" i="0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a 40 cursos online no Aplicativo AAPSA; 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 3 cursos da AAPSA com certificado;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online ao Congresso de Saúde e Bem-estar – Nenhum CNPJ vale um AVC;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ao Simpósio de Mulheres em Movimento;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à Arena da Experiência do(a) Colaborador(a).</a:t>
            </a:r>
            <a:endParaRPr dirty="0"/>
          </a:p>
        </p:txBody>
      </p:sp>
      <p:sp>
        <p:nvSpPr>
          <p:cNvPr id="285" name="Google Shape;285;p14"/>
          <p:cNvSpPr txBox="1"/>
          <p:nvPr/>
        </p:nvSpPr>
        <p:spPr>
          <a:xfrm>
            <a:off x="6077955" y="2000864"/>
            <a:ext cx="2296559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Todos os benefícios do plano Standard com mais descontos;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 5 cursos da AAPSA com certificado;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ao Congresso de Saúde e Bem-estar;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ao Congresso Nacional de Profissionais de RH;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Gravação de vídeo de 30 segundos no aplicativo AAPSA;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Acesso gratuito presencial ao Congresso de Diversidade, Equidade e Inclusão.</a:t>
            </a:r>
            <a:endParaRPr dirty="0"/>
          </a:p>
        </p:txBody>
      </p:sp>
      <p:sp>
        <p:nvSpPr>
          <p:cNvPr id="286" name="Google Shape;286;p14"/>
          <p:cNvSpPr txBox="1"/>
          <p:nvPr/>
        </p:nvSpPr>
        <p:spPr>
          <a:xfrm>
            <a:off x="8827230" y="2013564"/>
            <a:ext cx="2296559" cy="364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Todos os benefícios do plano Premium com mais descontos: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050" b="0" i="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050" b="1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Escolha de 8 CPFs da empresa para terem acesso aos benefícios do Plano Premium;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Rodas de Conversa com Associados(as) convidados(as)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Destaque nas Redes Sociais da AAPSA no momento da contratação do plano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Presença do Site da AAPSA com link direcionado ao site da empresa;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Desconto para aquisição de Stands nos Congressos Nacional de Profissionais de RH.</a:t>
            </a:r>
            <a:endParaRPr dirty="0"/>
          </a:p>
        </p:txBody>
      </p:sp>
      <p:pic>
        <p:nvPicPr>
          <p:cNvPr id="287" name="Google Shape;28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70648" y="223199"/>
            <a:ext cx="652750" cy="62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339BA22-0E6F-831F-9FA5-059FAC65D299}"/>
              </a:ext>
            </a:extLst>
          </p:cNvPr>
          <p:cNvSpPr txBox="1"/>
          <p:nvPr/>
        </p:nvSpPr>
        <p:spPr>
          <a:xfrm>
            <a:off x="2306228" y="4902700"/>
            <a:ext cx="59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</a:rPr>
              <a:t>😮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A82E3F-961F-D576-1B0C-574ACCD7D4EE}"/>
              </a:ext>
            </a:extLst>
          </p:cNvPr>
          <p:cNvSpPr txBox="1"/>
          <p:nvPr/>
        </p:nvSpPr>
        <p:spPr>
          <a:xfrm>
            <a:off x="5163728" y="2721475"/>
            <a:ext cx="59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</a:rPr>
              <a:t>😮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301FBE-2123-B9EE-E0EA-F0DF15FEE529}"/>
              </a:ext>
            </a:extLst>
          </p:cNvPr>
          <p:cNvSpPr txBox="1"/>
          <p:nvPr/>
        </p:nvSpPr>
        <p:spPr>
          <a:xfrm>
            <a:off x="7564028" y="3959725"/>
            <a:ext cx="59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</a:rPr>
              <a:t>😮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B37CC7-3528-2A36-92FF-B022F74317C0}"/>
              </a:ext>
            </a:extLst>
          </p:cNvPr>
          <p:cNvSpPr txBox="1"/>
          <p:nvPr/>
        </p:nvSpPr>
        <p:spPr>
          <a:xfrm>
            <a:off x="10754903" y="2616700"/>
            <a:ext cx="59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</a:rPr>
              <a:t>😮</a:t>
            </a:r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64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5"/>
          <p:cNvSpPr txBox="1"/>
          <p:nvPr/>
        </p:nvSpPr>
        <p:spPr>
          <a:xfrm>
            <a:off x="674948" y="938324"/>
            <a:ext cx="11714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A APRENDIZAGEM É FATOR TRANSFORMADOR NO MUNDO CORPORATIVO</a:t>
            </a:r>
            <a:endParaRPr sz="2000"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5289200" y="1773300"/>
            <a:ext cx="6578950" cy="377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Já no início de minha trajetória profissional tive o privilégio de saber qual era meu propósito: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humanizar organizações.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Testemunhei empresas colocando 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 pessoas no centro das estratégias e colhendo resultados extraordinários.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O inverso também eu vi. Quando as empresas colocam o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ser humano à margem dos negócios, colhem resultados medíocres.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Dizer sim para este chamado significa colocar meu propósito a serviço de organizações que podem ser mais saudáveis e ao mesmo tempo mais prósperas.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Não queremos trazer mais do mesmo, mas um p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rocesso de educação realmente transformador.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Aquele que acontece 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 reflexão, na troca de experiências, na conversa profunda e na convivência.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Traremos temas que de fato amparem os </a:t>
            </a:r>
            <a:r>
              <a:rPr lang="pt-BR" sz="1000" dirty="0" err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RHs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a exercerem influência dentro das organizações.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119634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Grotesk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Assim, os(as) profissionais da área estarão equipados para fazer contrapontos e conduzir uma g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estão humanizada com resultados excelentes.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Grotesk"/>
              <a:buNone/>
            </a:pPr>
            <a:r>
              <a:rPr lang="pt-BR" sz="12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DAVIANE CHEMIN</a:t>
            </a:r>
            <a:br>
              <a:rPr lang="pt-BR" sz="12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2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DIRETORA DA EXECUTIVA NACIONAL  DE CONHECIMENTO</a:t>
            </a:r>
            <a:endParaRPr sz="1200" b="0" i="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301" name="Google Shape;301;p15" descr="Menino sentado no sofá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 l="21086" t="20964" r="7587" b="14364"/>
          <a:stretch/>
        </p:blipFill>
        <p:spPr>
          <a:xfrm>
            <a:off x="1436914" y="1420942"/>
            <a:ext cx="3570514" cy="483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661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6"/>
          <p:cNvSpPr txBox="1">
            <a:spLocks noGrp="1"/>
          </p:cNvSpPr>
          <p:nvPr>
            <p:ph type="title"/>
          </p:nvPr>
        </p:nvSpPr>
        <p:spPr>
          <a:xfrm>
            <a:off x="745863" y="1687475"/>
            <a:ext cx="44043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"/>
              <a:buNone/>
            </a:pPr>
            <a:r>
              <a:rPr lang="pt-BR" sz="2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NETWORKING.</a:t>
            </a:r>
            <a:br>
              <a:rPr lang="pt-BR" sz="28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2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 gente adora gente.</a:t>
            </a:r>
            <a:br>
              <a:rPr lang="pt-BR" sz="2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2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 adora fazer negócios!</a:t>
            </a:r>
            <a:br>
              <a:rPr lang="pt-BR" sz="2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br>
              <a:rPr lang="pt-BR" sz="2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2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Conheça a Diretoria da AAPSA e veja as vagas em aberto!</a:t>
            </a:r>
            <a:endParaRPr sz="28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08" name="Google Shape;308;p16"/>
          <p:cNvSpPr txBox="1"/>
          <p:nvPr/>
        </p:nvSpPr>
        <p:spPr>
          <a:xfrm>
            <a:off x="5973875" y="928325"/>
            <a:ext cx="6054300" cy="59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 AAPSA, acreditamos que o verdadeiro valor de uma associação está nas conexões que ela proporciona. Aqui, o networking não é apenas uma promessa vaga. É uma realidade presente em tudo o que fazemos.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Criamos um ambiente fértil para que profissionais de diversas áreas se encontrem, compartilhem experiências e cresçam juntos(as). Nossa missão é clara: ajudar você a acelerar sua carreira conhecendo pessoas interessantes e relevantes, com quem a troca é genuína e constante.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 que nos diferencia é justamente essa troca qualificad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a. Na AAPSA, você não precisa forçar conexões ou disputar atenção. Os encontros acontecem de forma natural, em um espaço onde todas as pessoas estão abertas ao diálogo e à colaboração. Isso transforma o networking em algo real, acessível e poderoso. É o oposto daquela experiência fria e superficial que muitos(as) conhecem em outras associações.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Oferecemos uma programação rica em eventos, cursos e encontros que estimulam o contato direto entre os(as) associados(as). São oportunidades para aprender, compartilhar ideias e se conectar com quem pode fazer a diferença na sua trajetória profissional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. Além disso, incentivamos os membros a se apresentarem e promoverem seus talentos de forma autêntica e criativa.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 nosso aplicativo exclusivo, você pode 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gravar vídeos curtos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para se apresentar, contar sua história e mostrar o que faz de melhor. É uma vitrine moderna e direta, feita para aumentar sua visibilidade e abrir novas portas. Porque aqui, vender seu peixe não é malvisto. É encorajado.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Sabemos que em muitos lugares o networking ainda é distante e pouco eficaz. Na AAPSA, é diferente. </a:t>
            </a: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É mais próximo, mais humano e muito mais valioso. Aqui, você não apenas conhece pessoas. Você constrói relações duradouras que impulsionam sua carreira.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Venha viver essa experiência com a gente.</a:t>
            </a:r>
            <a:endParaRPr sz="1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None/>
            </a:pPr>
            <a:r>
              <a:rPr lang="pt-BR" sz="11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(*) Plano Premium e acima</a:t>
            </a:r>
            <a:endParaRPr dirty="0"/>
          </a:p>
        </p:txBody>
      </p:sp>
      <p:pic>
        <p:nvPicPr>
          <p:cNvPr id="309" name="Google Shape;30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269" y="5008458"/>
            <a:ext cx="1264267" cy="123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5D914FCE-2816-62A4-DD93-D940A38DF3A0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64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7"/>
          <p:cNvSpPr txBox="1"/>
          <p:nvPr/>
        </p:nvSpPr>
        <p:spPr>
          <a:xfrm>
            <a:off x="1075764" y="815788"/>
            <a:ext cx="85299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 i="0" u="none" strike="noStrike" cap="none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UMA DIRETORIA PARA FAZER BARULHO ONDE HOUVER EXCLUSÃO!</a:t>
            </a:r>
            <a:endParaRPr sz="1500"/>
          </a:p>
        </p:txBody>
      </p:sp>
      <p:sp>
        <p:nvSpPr>
          <p:cNvPr id="316" name="Google Shape;316;p17"/>
          <p:cNvSpPr txBox="1"/>
          <p:nvPr/>
        </p:nvSpPr>
        <p:spPr>
          <a:xfrm>
            <a:off x="4466575" y="1512628"/>
            <a:ext cx="6863400" cy="454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pace Grotesk"/>
              <a:buNone/>
            </a:pP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Se tem uma coisa que aprendi em mais de 25 anos de trajetória no mundo do trabalho é que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 futuro não se faz com promessas, mas com coragem.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Coragem de se reinventar, de desobedecer a roteiros engessados, de criar outros caminhos para que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mais mulheres possam ocupar o espaço que lhes foi negado 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– não por falta de competência, mas por excesso de estruturas viciadas. Ao aceitar o convite para liderar a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Diretoria de Mulheres em Movimento da AAPSA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, eu não aceitei um cargo: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aceitei um chamado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. Um chamado coletivo, que escuta as ambições da ONU para a igualdade de gênero até 2030 e as traduz em ações concretas aqui, agora, com o tempero brasileiro de quem conhece bem a força das nossas narrativas, nossas dores e nossas potências. </a:t>
            </a:r>
            <a:endParaRPr sz="15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7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pace Grotesk"/>
              <a:buNone/>
            </a:pP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Não viemos só para debater a equidade de gênero como se fosse um </a:t>
            </a:r>
            <a:r>
              <a:rPr lang="pt-BR" sz="900" i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banner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bonito no mês de março. Viemos para movimentar estruturas, provocar os silêncios e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fazer barulho onde houver conivência com a exclusão. 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Mas não se engane: o futuro que vislumbramos não é exclusivo das mulheres – ele é inclusivo por essência. Essa diretoria será também um espaço para homens que desejam repensar seus papéis, escutar com o coração desarmado e </a:t>
            </a:r>
            <a:r>
              <a:rPr lang="pt-BR" sz="900" dirty="0" err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co-criar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uma sociedade mais justa. </a:t>
            </a:r>
            <a:endParaRPr sz="15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7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pace Grotesk"/>
              <a:buNone/>
            </a:pP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Porque equidade de gênero não é sobre mulheres contra homens,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é sobre o fim das guerras silenciosas dentro de nós e entre nós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. Estamos falando de uma geração que não quer mais adoecer para ser reconhecida, que não está disposta a pagar o preço do sucesso com a própria saúde mental, que não aceita o </a:t>
            </a:r>
            <a:r>
              <a:rPr lang="pt-BR" sz="900" i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script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da mulher resiliente que suporta tudo calada. Chega. O novo protagonismo feminino não quer aplausos – quer aliados, políticas consistentes, oportunidades reais e ambientes onde possamos florescer inteiras. Nossos entregáveis? Sim, teremos metas, indicadores, programas, pesquisas e parcerias. Mas o principal entregável será simbólico: gerar um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impacto cultural que reverbere nas lideranças, nos conselhos, nos corredores e nos cafés. 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Vamos criar espaços seguros para conversas difíceis, visibilizar trajetórias potentes e construir ferramentas práticas que sirvam tanto para a alta liderança quanto para a base.</a:t>
            </a:r>
            <a:endParaRPr sz="15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7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pace Grotesk"/>
              <a:buNone/>
            </a:pP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Vamos reconhecer as diversas experiências de ser mulher – da executiva à operadora de máquina, da mãe solo à transgressora acadêmica, da jovem aprendiz à mulher 50+. </a:t>
            </a: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Vamos redesenhar o que significa sucesso, poder e pertencimento</a:t>
            </a: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. E vamos fazer isso com afeto, estratégia e um tanto de ousadia. Porque como já diria a sabedoria popular que nunca falha: lugar de mulher é onde ela quiser – inclusive liderando a revolução simbólica que o mercado de trabalho ainda teme encarar. Homens, estão convidados. Mas só entrem se deixarem os privilégios na porta e os ouvidos bem abertos. Mulheres, tragam suas perguntas, suas dores e seus brilhos. Estamos apenas começando – e esse movimento promete dar trabalho. Do bom</a:t>
            </a:r>
            <a:r>
              <a:rPr lang="pt-BR" sz="10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.</a:t>
            </a:r>
            <a:endParaRPr sz="1500" dirty="0"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pace Grotesk"/>
              <a:buNone/>
            </a:pPr>
            <a:r>
              <a:rPr lang="pt-BR" sz="9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ANA LUISA WINCKLER</a:t>
            </a:r>
            <a:b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9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DIRETORA DA EXECUTIVA NACIONAL  MULHERES EM MOVIMENTO</a:t>
            </a:r>
            <a:endParaRPr sz="900" b="0" i="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317" name="Google Shape;317;p17" descr="Mulher de óculos com a mão no rosto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541" y="1204632"/>
            <a:ext cx="40640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8"/>
          <p:cNvPicPr preferRelativeResize="0"/>
          <p:nvPr/>
        </p:nvPicPr>
        <p:blipFill rotWithShape="1">
          <a:blip r:embed="rId3">
            <a:alphaModFix/>
          </a:blip>
          <a:srcRect r="3270" b="4454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8"/>
          <p:cNvSpPr txBox="1">
            <a:spLocks noGrp="1"/>
          </p:cNvSpPr>
          <p:nvPr>
            <p:ph type="title"/>
          </p:nvPr>
        </p:nvSpPr>
        <p:spPr>
          <a:xfrm>
            <a:off x="863601" y="733494"/>
            <a:ext cx="6082748" cy="5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pace Grotesk"/>
              <a:buNone/>
            </a:pPr>
            <a:r>
              <a:rPr lang="pt-BR" sz="2400" b="1" dirty="0" err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aapsa.org.br</a:t>
            </a:r>
            <a:endParaRPr dirty="0"/>
          </a:p>
        </p:txBody>
      </p:sp>
      <p:grpSp>
        <p:nvGrpSpPr>
          <p:cNvPr id="2" name="Google Shape;99;p1">
            <a:extLst>
              <a:ext uri="{FF2B5EF4-FFF2-40B4-BE49-F238E27FC236}">
                <a16:creationId xmlns:a16="http://schemas.microsoft.com/office/drawing/2014/main" id="{1CD97D8A-C815-9A58-AE03-E5C56D68A3DD}"/>
              </a:ext>
            </a:extLst>
          </p:cNvPr>
          <p:cNvGrpSpPr/>
          <p:nvPr/>
        </p:nvGrpSpPr>
        <p:grpSpPr>
          <a:xfrm>
            <a:off x="4948601" y="2857500"/>
            <a:ext cx="2738073" cy="829894"/>
            <a:chOff x="1892300" y="4318077"/>
            <a:chExt cx="2057892" cy="586116"/>
          </a:xfrm>
        </p:grpSpPr>
        <p:pic>
          <p:nvPicPr>
            <p:cNvPr id="3" name="Google Shape;100;p1">
              <a:extLst>
                <a:ext uri="{FF2B5EF4-FFF2-40B4-BE49-F238E27FC236}">
                  <a16:creationId xmlns:a16="http://schemas.microsoft.com/office/drawing/2014/main" id="{03187FB3-8AEC-497B-F37D-512C3D2BC29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6988" y="4318077"/>
              <a:ext cx="131584" cy="133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01;p1">
              <a:extLst>
                <a:ext uri="{FF2B5EF4-FFF2-40B4-BE49-F238E27FC236}">
                  <a16:creationId xmlns:a16="http://schemas.microsoft.com/office/drawing/2014/main" id="{2E907CB5-5D4B-21BF-8F00-AEC5F89B2882}"/>
                </a:ext>
              </a:extLst>
            </p:cNvPr>
            <p:cNvSpPr/>
            <p:nvPr/>
          </p:nvSpPr>
          <p:spPr>
            <a:xfrm>
              <a:off x="3546967" y="4318206"/>
              <a:ext cx="403225" cy="444500"/>
            </a:xfrm>
            <a:custGeom>
              <a:avLst/>
              <a:gdLst/>
              <a:ahLst/>
              <a:cxnLst/>
              <a:rect l="l" t="t" r="r" b="b"/>
              <a:pathLst>
                <a:path w="403225" h="444500" extrusionOk="0">
                  <a:moveTo>
                    <a:pt x="271292" y="0"/>
                  </a:moveTo>
                  <a:lnTo>
                    <a:pt x="32918" y="0"/>
                  </a:lnTo>
                  <a:lnTo>
                    <a:pt x="32918" y="97104"/>
                  </a:lnTo>
                  <a:lnTo>
                    <a:pt x="263372" y="97104"/>
                  </a:lnTo>
                  <a:lnTo>
                    <a:pt x="274992" y="98816"/>
                  </a:lnTo>
                  <a:lnTo>
                    <a:pt x="283383" y="103902"/>
                  </a:lnTo>
                  <a:lnTo>
                    <a:pt x="288470" y="112288"/>
                  </a:lnTo>
                  <a:lnTo>
                    <a:pt x="290182" y="123901"/>
                  </a:lnTo>
                  <a:lnTo>
                    <a:pt x="290182" y="173673"/>
                  </a:lnTo>
                  <a:lnTo>
                    <a:pt x="139344" y="173673"/>
                  </a:lnTo>
                  <a:lnTo>
                    <a:pt x="89276" y="178622"/>
                  </a:lnTo>
                  <a:lnTo>
                    <a:pt x="50271" y="193422"/>
                  </a:lnTo>
                  <a:lnTo>
                    <a:pt x="22367" y="217997"/>
                  </a:lnTo>
                  <a:lnTo>
                    <a:pt x="5597" y="252274"/>
                  </a:lnTo>
                  <a:lnTo>
                    <a:pt x="0" y="296177"/>
                  </a:lnTo>
                  <a:lnTo>
                    <a:pt x="0" y="312255"/>
                  </a:lnTo>
                  <a:lnTo>
                    <a:pt x="5597" y="359470"/>
                  </a:lnTo>
                  <a:lnTo>
                    <a:pt x="22367" y="396321"/>
                  </a:lnTo>
                  <a:lnTo>
                    <a:pt x="50271" y="422735"/>
                  </a:lnTo>
                  <a:lnTo>
                    <a:pt x="89276" y="438637"/>
                  </a:lnTo>
                  <a:lnTo>
                    <a:pt x="139344" y="443954"/>
                  </a:lnTo>
                  <a:lnTo>
                    <a:pt x="402615" y="443954"/>
                  </a:lnTo>
                  <a:lnTo>
                    <a:pt x="402615" y="346710"/>
                  </a:lnTo>
                  <a:lnTo>
                    <a:pt x="139344" y="346710"/>
                  </a:lnTo>
                  <a:lnTo>
                    <a:pt x="127726" y="345550"/>
                  </a:lnTo>
                  <a:lnTo>
                    <a:pt x="119340" y="342022"/>
                  </a:lnTo>
                  <a:lnTo>
                    <a:pt x="114257" y="336053"/>
                  </a:lnTo>
                  <a:lnTo>
                    <a:pt x="112547" y="327571"/>
                  </a:lnTo>
                  <a:lnTo>
                    <a:pt x="112547" y="280099"/>
                  </a:lnTo>
                  <a:lnTo>
                    <a:pt x="114257" y="268599"/>
                  </a:lnTo>
                  <a:lnTo>
                    <a:pt x="119340" y="260476"/>
                  </a:lnTo>
                  <a:lnTo>
                    <a:pt x="127726" y="255654"/>
                  </a:lnTo>
                  <a:lnTo>
                    <a:pt x="139344" y="254064"/>
                  </a:lnTo>
                  <a:lnTo>
                    <a:pt x="402615" y="254064"/>
                  </a:lnTo>
                  <a:lnTo>
                    <a:pt x="402615" y="135687"/>
                  </a:lnTo>
                  <a:lnTo>
                    <a:pt x="395265" y="82438"/>
                  </a:lnTo>
                  <a:lnTo>
                    <a:pt x="374711" y="42340"/>
                  </a:lnTo>
                  <a:lnTo>
                    <a:pt x="340859" y="15442"/>
                  </a:lnTo>
                  <a:lnTo>
                    <a:pt x="293611" y="1791"/>
                  </a:lnTo>
                  <a:lnTo>
                    <a:pt x="278963" y="370"/>
                  </a:lnTo>
                  <a:lnTo>
                    <a:pt x="271292" y="0"/>
                  </a:lnTo>
                  <a:close/>
                </a:path>
                <a:path w="403225" h="444500" extrusionOk="0">
                  <a:moveTo>
                    <a:pt x="402615" y="254064"/>
                  </a:moveTo>
                  <a:lnTo>
                    <a:pt x="290182" y="254064"/>
                  </a:lnTo>
                  <a:lnTo>
                    <a:pt x="290182" y="346710"/>
                  </a:lnTo>
                  <a:lnTo>
                    <a:pt x="402615" y="346710"/>
                  </a:lnTo>
                  <a:lnTo>
                    <a:pt x="402615" y="254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Google Shape;102;p1">
              <a:extLst>
                <a:ext uri="{FF2B5EF4-FFF2-40B4-BE49-F238E27FC236}">
                  <a16:creationId xmlns:a16="http://schemas.microsoft.com/office/drawing/2014/main" id="{D09F0979-627E-B473-143D-C1B6AC45834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38977" y="4572269"/>
              <a:ext cx="177634" cy="92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3;p1">
              <a:extLst>
                <a:ext uri="{FF2B5EF4-FFF2-40B4-BE49-F238E27FC236}">
                  <a16:creationId xmlns:a16="http://schemas.microsoft.com/office/drawing/2014/main" id="{804B090A-D4BD-A16F-8B50-8B9C72304F91}"/>
                </a:ext>
              </a:extLst>
            </p:cNvPr>
            <p:cNvSpPr/>
            <p:nvPr/>
          </p:nvSpPr>
          <p:spPr>
            <a:xfrm>
              <a:off x="1892300" y="4318088"/>
              <a:ext cx="1630680" cy="586105"/>
            </a:xfrm>
            <a:custGeom>
              <a:avLst/>
              <a:gdLst/>
              <a:ahLst/>
              <a:cxnLst/>
              <a:rect l="l" t="t" r="r" b="b"/>
              <a:pathLst>
                <a:path w="1630679" h="586104" extrusionOk="0">
                  <a:moveTo>
                    <a:pt x="724306" y="124028"/>
                  </a:moveTo>
                  <a:lnTo>
                    <a:pt x="722591" y="112407"/>
                  </a:lnTo>
                  <a:lnTo>
                    <a:pt x="717511" y="104025"/>
                  </a:lnTo>
                  <a:lnTo>
                    <a:pt x="709117" y="98945"/>
                  </a:lnTo>
                  <a:lnTo>
                    <a:pt x="697509" y="97231"/>
                  </a:lnTo>
                  <a:lnTo>
                    <a:pt x="467055" y="97231"/>
                  </a:lnTo>
                  <a:lnTo>
                    <a:pt x="467055" y="2057"/>
                  </a:lnTo>
                  <a:lnTo>
                    <a:pt x="467055" y="127"/>
                  </a:lnTo>
                  <a:lnTo>
                    <a:pt x="294462" y="127"/>
                  </a:lnTo>
                  <a:lnTo>
                    <a:pt x="294462" y="2019"/>
                  </a:lnTo>
                  <a:lnTo>
                    <a:pt x="286397" y="1092"/>
                  </a:lnTo>
                  <a:lnTo>
                    <a:pt x="278968" y="495"/>
                  </a:lnTo>
                  <a:lnTo>
                    <a:pt x="271297" y="127"/>
                  </a:lnTo>
                  <a:lnTo>
                    <a:pt x="32918" y="127"/>
                  </a:lnTo>
                  <a:lnTo>
                    <a:pt x="32918" y="97231"/>
                  </a:lnTo>
                  <a:lnTo>
                    <a:pt x="263385" y="97231"/>
                  </a:lnTo>
                  <a:lnTo>
                    <a:pt x="274993" y="98945"/>
                  </a:lnTo>
                  <a:lnTo>
                    <a:pt x="283387" y="104025"/>
                  </a:lnTo>
                  <a:lnTo>
                    <a:pt x="288467" y="112407"/>
                  </a:lnTo>
                  <a:lnTo>
                    <a:pt x="290182" y="124028"/>
                  </a:lnTo>
                  <a:lnTo>
                    <a:pt x="290182" y="173799"/>
                  </a:lnTo>
                  <a:lnTo>
                    <a:pt x="290182" y="254190"/>
                  </a:lnTo>
                  <a:lnTo>
                    <a:pt x="290182" y="346837"/>
                  </a:lnTo>
                  <a:lnTo>
                    <a:pt x="139344" y="346837"/>
                  </a:lnTo>
                  <a:lnTo>
                    <a:pt x="127723" y="345668"/>
                  </a:lnTo>
                  <a:lnTo>
                    <a:pt x="119341" y="342150"/>
                  </a:lnTo>
                  <a:lnTo>
                    <a:pt x="114249" y="336181"/>
                  </a:lnTo>
                  <a:lnTo>
                    <a:pt x="112547" y="327698"/>
                  </a:lnTo>
                  <a:lnTo>
                    <a:pt x="112547" y="280225"/>
                  </a:lnTo>
                  <a:lnTo>
                    <a:pt x="114249" y="268719"/>
                  </a:lnTo>
                  <a:lnTo>
                    <a:pt x="119341" y="260604"/>
                  </a:lnTo>
                  <a:lnTo>
                    <a:pt x="127723" y="255778"/>
                  </a:lnTo>
                  <a:lnTo>
                    <a:pt x="139344" y="254190"/>
                  </a:lnTo>
                  <a:lnTo>
                    <a:pt x="290182" y="254190"/>
                  </a:lnTo>
                  <a:lnTo>
                    <a:pt x="290182" y="173799"/>
                  </a:lnTo>
                  <a:lnTo>
                    <a:pt x="139344" y="173799"/>
                  </a:lnTo>
                  <a:lnTo>
                    <a:pt x="107315" y="175666"/>
                  </a:lnTo>
                  <a:lnTo>
                    <a:pt x="55791" y="190588"/>
                  </a:lnTo>
                  <a:lnTo>
                    <a:pt x="20434" y="220891"/>
                  </a:lnTo>
                  <a:lnTo>
                    <a:pt x="2273" y="267258"/>
                  </a:lnTo>
                  <a:lnTo>
                    <a:pt x="0" y="296303"/>
                  </a:lnTo>
                  <a:lnTo>
                    <a:pt x="0" y="312381"/>
                  </a:lnTo>
                  <a:lnTo>
                    <a:pt x="9093" y="370636"/>
                  </a:lnTo>
                  <a:lnTo>
                    <a:pt x="36271" y="412076"/>
                  </a:lnTo>
                  <a:lnTo>
                    <a:pt x="79463" y="436041"/>
                  </a:lnTo>
                  <a:lnTo>
                    <a:pt x="139344" y="444080"/>
                  </a:lnTo>
                  <a:lnTo>
                    <a:pt x="573481" y="444080"/>
                  </a:lnTo>
                  <a:lnTo>
                    <a:pt x="523405" y="438759"/>
                  </a:lnTo>
                  <a:lnTo>
                    <a:pt x="484403" y="422859"/>
                  </a:lnTo>
                  <a:lnTo>
                    <a:pt x="456488" y="396443"/>
                  </a:lnTo>
                  <a:lnTo>
                    <a:pt x="439712" y="359600"/>
                  </a:lnTo>
                  <a:lnTo>
                    <a:pt x="438200" y="346837"/>
                  </a:lnTo>
                  <a:lnTo>
                    <a:pt x="434124" y="312381"/>
                  </a:lnTo>
                  <a:lnTo>
                    <a:pt x="434124" y="296303"/>
                  </a:lnTo>
                  <a:lnTo>
                    <a:pt x="439483" y="254190"/>
                  </a:lnTo>
                  <a:lnTo>
                    <a:pt x="456488" y="218122"/>
                  </a:lnTo>
                  <a:lnTo>
                    <a:pt x="523405" y="178752"/>
                  </a:lnTo>
                  <a:lnTo>
                    <a:pt x="573481" y="173799"/>
                  </a:lnTo>
                  <a:lnTo>
                    <a:pt x="724306" y="173799"/>
                  </a:lnTo>
                  <a:lnTo>
                    <a:pt x="724306" y="124028"/>
                  </a:lnTo>
                  <a:close/>
                </a:path>
                <a:path w="1630679" h="586104" extrusionOk="0">
                  <a:moveTo>
                    <a:pt x="1228217" y="226822"/>
                  </a:moveTo>
                  <a:lnTo>
                    <a:pt x="1226121" y="184950"/>
                  </a:lnTo>
                  <a:lnTo>
                    <a:pt x="1218831" y="139471"/>
                  </a:lnTo>
                  <a:lnTo>
                    <a:pt x="1204887" y="94526"/>
                  </a:lnTo>
                  <a:lnTo>
                    <a:pt x="1182801" y="54241"/>
                  </a:lnTo>
                  <a:lnTo>
                    <a:pt x="1151089" y="22745"/>
                  </a:lnTo>
                  <a:lnTo>
                    <a:pt x="1098740" y="2438"/>
                  </a:lnTo>
                  <a:lnTo>
                    <a:pt x="1077366" y="952"/>
                  </a:lnTo>
                  <a:lnTo>
                    <a:pt x="901280" y="952"/>
                  </a:lnTo>
                  <a:lnTo>
                    <a:pt x="900684" y="165"/>
                  </a:lnTo>
                  <a:lnTo>
                    <a:pt x="716915" y="165"/>
                  </a:lnTo>
                  <a:lnTo>
                    <a:pt x="721995" y="495"/>
                  </a:lnTo>
                  <a:lnTo>
                    <a:pt x="729424" y="1092"/>
                  </a:lnTo>
                  <a:lnTo>
                    <a:pt x="782802" y="15036"/>
                  </a:lnTo>
                  <a:lnTo>
                    <a:pt x="816279" y="40716"/>
                  </a:lnTo>
                  <a:lnTo>
                    <a:pt x="822236" y="48437"/>
                  </a:lnTo>
                  <a:lnTo>
                    <a:pt x="956017" y="222046"/>
                  </a:lnTo>
                  <a:lnTo>
                    <a:pt x="1071664" y="222046"/>
                  </a:lnTo>
                  <a:lnTo>
                    <a:pt x="1061872" y="209346"/>
                  </a:lnTo>
                  <a:lnTo>
                    <a:pt x="1045845" y="188556"/>
                  </a:lnTo>
                  <a:lnTo>
                    <a:pt x="1045845" y="209346"/>
                  </a:lnTo>
                  <a:lnTo>
                    <a:pt x="962266" y="209346"/>
                  </a:lnTo>
                  <a:lnTo>
                    <a:pt x="832662" y="41186"/>
                  </a:lnTo>
                  <a:lnTo>
                    <a:pt x="830580" y="38188"/>
                  </a:lnTo>
                  <a:lnTo>
                    <a:pt x="828319" y="35267"/>
                  </a:lnTo>
                  <a:lnTo>
                    <a:pt x="804024" y="12750"/>
                  </a:lnTo>
                  <a:lnTo>
                    <a:pt x="894346" y="12750"/>
                  </a:lnTo>
                  <a:lnTo>
                    <a:pt x="1045845" y="209346"/>
                  </a:lnTo>
                  <a:lnTo>
                    <a:pt x="1045845" y="188556"/>
                  </a:lnTo>
                  <a:lnTo>
                    <a:pt x="955382" y="71170"/>
                  </a:lnTo>
                  <a:lnTo>
                    <a:pt x="956017" y="71970"/>
                  </a:lnTo>
                  <a:lnTo>
                    <a:pt x="976223" y="98196"/>
                  </a:lnTo>
                  <a:lnTo>
                    <a:pt x="1074547" y="98196"/>
                  </a:lnTo>
                  <a:lnTo>
                    <a:pt x="1080668" y="100203"/>
                  </a:lnTo>
                  <a:lnTo>
                    <a:pt x="1111567" y="158115"/>
                  </a:lnTo>
                  <a:lnTo>
                    <a:pt x="1116596" y="224332"/>
                  </a:lnTo>
                  <a:lnTo>
                    <a:pt x="1115047" y="262839"/>
                  </a:lnTo>
                  <a:lnTo>
                    <a:pt x="1108278" y="302793"/>
                  </a:lnTo>
                  <a:lnTo>
                    <a:pt x="1093038" y="334137"/>
                  </a:lnTo>
                  <a:lnTo>
                    <a:pt x="1066114" y="346837"/>
                  </a:lnTo>
                  <a:lnTo>
                    <a:pt x="956017" y="346837"/>
                  </a:lnTo>
                  <a:lnTo>
                    <a:pt x="956017" y="283260"/>
                  </a:lnTo>
                  <a:lnTo>
                    <a:pt x="840371" y="283260"/>
                  </a:lnTo>
                  <a:lnTo>
                    <a:pt x="840371" y="585978"/>
                  </a:lnTo>
                  <a:lnTo>
                    <a:pt x="956017" y="585978"/>
                  </a:lnTo>
                  <a:lnTo>
                    <a:pt x="956017" y="445046"/>
                  </a:lnTo>
                  <a:lnTo>
                    <a:pt x="1077366" y="445046"/>
                  </a:lnTo>
                  <a:lnTo>
                    <a:pt x="1124775" y="437578"/>
                  </a:lnTo>
                  <a:lnTo>
                    <a:pt x="1161516" y="417195"/>
                  </a:lnTo>
                  <a:lnTo>
                    <a:pt x="1188808" y="386880"/>
                  </a:lnTo>
                  <a:lnTo>
                    <a:pt x="1207897" y="349681"/>
                  </a:lnTo>
                  <a:lnTo>
                    <a:pt x="1220012" y="308597"/>
                  </a:lnTo>
                  <a:lnTo>
                    <a:pt x="1226362" y="266636"/>
                  </a:lnTo>
                  <a:lnTo>
                    <a:pt x="1228217" y="226822"/>
                  </a:lnTo>
                  <a:close/>
                </a:path>
                <a:path w="1630679" h="586104" extrusionOk="0">
                  <a:moveTo>
                    <a:pt x="1630146" y="304723"/>
                  </a:moveTo>
                  <a:lnTo>
                    <a:pt x="1625904" y="256921"/>
                  </a:lnTo>
                  <a:lnTo>
                    <a:pt x="1612366" y="220002"/>
                  </a:lnTo>
                  <a:lnTo>
                    <a:pt x="1552536" y="178206"/>
                  </a:lnTo>
                  <a:lnTo>
                    <a:pt x="1503819" y="173037"/>
                  </a:lnTo>
                  <a:lnTo>
                    <a:pt x="1412697" y="173037"/>
                  </a:lnTo>
                  <a:lnTo>
                    <a:pt x="1401089" y="171399"/>
                  </a:lnTo>
                  <a:lnTo>
                    <a:pt x="1392707" y="165658"/>
                  </a:lnTo>
                  <a:lnTo>
                    <a:pt x="1387614" y="154622"/>
                  </a:lnTo>
                  <a:lnTo>
                    <a:pt x="1385900" y="137045"/>
                  </a:lnTo>
                  <a:lnTo>
                    <a:pt x="1387614" y="119316"/>
                  </a:lnTo>
                  <a:lnTo>
                    <a:pt x="1392707" y="107188"/>
                  </a:lnTo>
                  <a:lnTo>
                    <a:pt x="1401089" y="100228"/>
                  </a:lnTo>
                  <a:lnTo>
                    <a:pt x="1412697" y="98005"/>
                  </a:lnTo>
                  <a:lnTo>
                    <a:pt x="1616367" y="98005"/>
                  </a:lnTo>
                  <a:lnTo>
                    <a:pt x="1616367" y="0"/>
                  </a:lnTo>
                  <a:lnTo>
                    <a:pt x="1395564" y="127"/>
                  </a:lnTo>
                  <a:lnTo>
                    <a:pt x="1328318" y="15748"/>
                  </a:lnTo>
                  <a:lnTo>
                    <a:pt x="1298016" y="43192"/>
                  </a:lnTo>
                  <a:lnTo>
                    <a:pt x="1280985" y="84353"/>
                  </a:lnTo>
                  <a:lnTo>
                    <a:pt x="1275651" y="139344"/>
                  </a:lnTo>
                  <a:lnTo>
                    <a:pt x="1279969" y="186690"/>
                  </a:lnTo>
                  <a:lnTo>
                    <a:pt x="1293660" y="223189"/>
                  </a:lnTo>
                  <a:lnTo>
                    <a:pt x="1317828" y="249047"/>
                  </a:lnTo>
                  <a:lnTo>
                    <a:pt x="1353566" y="264414"/>
                  </a:lnTo>
                  <a:lnTo>
                    <a:pt x="1401978" y="269506"/>
                  </a:lnTo>
                  <a:lnTo>
                    <a:pt x="1493100" y="269506"/>
                  </a:lnTo>
                  <a:lnTo>
                    <a:pt x="1504721" y="271386"/>
                  </a:lnTo>
                  <a:lnTo>
                    <a:pt x="1513103" y="277634"/>
                  </a:lnTo>
                  <a:lnTo>
                    <a:pt x="1518196" y="289204"/>
                  </a:lnTo>
                  <a:lnTo>
                    <a:pt x="1519897" y="307022"/>
                  </a:lnTo>
                  <a:lnTo>
                    <a:pt x="1518196" y="324751"/>
                  </a:lnTo>
                  <a:lnTo>
                    <a:pt x="1513103" y="336880"/>
                  </a:lnTo>
                  <a:lnTo>
                    <a:pt x="1504721" y="343839"/>
                  </a:lnTo>
                  <a:lnTo>
                    <a:pt x="1493100" y="346075"/>
                  </a:lnTo>
                  <a:lnTo>
                    <a:pt x="1275651" y="346075"/>
                  </a:lnTo>
                  <a:lnTo>
                    <a:pt x="1275651" y="444080"/>
                  </a:lnTo>
                  <a:lnTo>
                    <a:pt x="1502295" y="444080"/>
                  </a:lnTo>
                  <a:lnTo>
                    <a:pt x="1551749" y="438543"/>
                  </a:lnTo>
                  <a:lnTo>
                    <a:pt x="1587982" y="421919"/>
                  </a:lnTo>
                  <a:lnTo>
                    <a:pt x="1612265" y="394119"/>
                  </a:lnTo>
                  <a:lnTo>
                    <a:pt x="1625892" y="355079"/>
                  </a:lnTo>
                  <a:lnTo>
                    <a:pt x="1630146" y="304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4;p1">
            <a:extLst>
              <a:ext uri="{FF2B5EF4-FFF2-40B4-BE49-F238E27FC236}">
                <a16:creationId xmlns:a16="http://schemas.microsoft.com/office/drawing/2014/main" id="{BF332184-19CB-AC05-D6BC-3FBDB6B63DA6}"/>
              </a:ext>
            </a:extLst>
          </p:cNvPr>
          <p:cNvSpPr txBox="1"/>
          <p:nvPr/>
        </p:nvSpPr>
        <p:spPr>
          <a:xfrm>
            <a:off x="4983939" y="3703158"/>
            <a:ext cx="1611055" cy="320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50" rIns="0" bIns="0" anchor="t" anchorCtr="0">
            <a:spAutoFit/>
          </a:bodyPr>
          <a:lstStyle/>
          <a:p>
            <a:pPr marL="13434" marR="537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1000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77" y="0"/>
            <a:ext cx="3573670" cy="372483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3732" y="6849423"/>
            <a:ext cx="437272" cy="5374"/>
          </a:xfrm>
          <a:custGeom>
            <a:avLst/>
            <a:gdLst/>
            <a:ahLst/>
            <a:cxnLst/>
            <a:rect l="l" t="t" r="r" b="b"/>
            <a:pathLst>
              <a:path w="413384" h="5079" extrusionOk="0">
                <a:moveTo>
                  <a:pt x="409765" y="0"/>
                </a:moveTo>
                <a:lnTo>
                  <a:pt x="0" y="0"/>
                </a:lnTo>
                <a:lnTo>
                  <a:pt x="0" y="4749"/>
                </a:lnTo>
                <a:lnTo>
                  <a:pt x="412889" y="4749"/>
                </a:lnTo>
                <a:lnTo>
                  <a:pt x="409765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2760389" y="6849423"/>
            <a:ext cx="1052544" cy="5374"/>
          </a:xfrm>
          <a:custGeom>
            <a:avLst/>
            <a:gdLst/>
            <a:ahLst/>
            <a:cxnLst/>
            <a:rect l="l" t="t" r="r" b="b"/>
            <a:pathLst>
              <a:path w="995045" h="5079" extrusionOk="0">
                <a:moveTo>
                  <a:pt x="991400" y="0"/>
                </a:moveTo>
                <a:lnTo>
                  <a:pt x="0" y="0"/>
                </a:lnTo>
                <a:lnTo>
                  <a:pt x="3124" y="4749"/>
                </a:lnTo>
                <a:lnTo>
                  <a:pt x="994537" y="4749"/>
                </a:lnTo>
                <a:lnTo>
                  <a:pt x="99140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806823" y="1788459"/>
            <a:ext cx="3307976" cy="188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Antes da gente se conhecer, </a:t>
            </a:r>
            <a:r>
              <a:rPr lang="pt-BR" sz="3200" b="1" i="0" u="none" strike="noStrike" cap="non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um papo reto.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010700" y="2311400"/>
            <a:ext cx="3903600" cy="35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gente sabe que o mundo corporativo nunca viveu tempos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tão sombrios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Nunca se ouviu falar tanto sobre pessoas afastadas por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burnout, ansiedade e estresse.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Os casos de suicídio são cada vez mais frequentes. Além disso, parece que estamos retrocedendo em conquistas importantes, como a retirada da diversidade da agenda de muitas empresas.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lnSpc>
                <a:spcPct val="115833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E, se falarmos sobre a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multiplicação dos ambientes tóxicos, as culturas de comando e controle e até das demissões desumanizadas,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nosso papo ficará pesa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do.</a:t>
            </a:r>
            <a:endParaRPr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7543801" y="2091550"/>
            <a:ext cx="4015200" cy="43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rtl="0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E, para piorar,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nenhum lugar do Brasil encontramos uma voz no RH com representatividade forte,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lute pelos direitos dos profissionais de Recursos Humanos com propriedade e profundidade. Não existe um grupo honesto e democrático que fale por nós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fale com força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Nosso segmento é o mais importante do mundo corporativo. É nele que estão os ativos mais relevantes das empresas: as pessoas. Mas uma luz se acende no fim desse túnel. A AAPSA surge com um grupo enorme de inconformadas(os), que entende que chegou a hora de virar o jogo.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lnSpc>
                <a:spcPct val="11583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fazer um RH de verdade.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89316C34-0042-24CC-E0A8-5B0D4D98B3C6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 descr="Grupo de pessoas sentadas em sofá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4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/>
          <p:nvPr/>
        </p:nvSpPr>
        <p:spPr>
          <a:xfrm>
            <a:off x="3732" y="6849423"/>
            <a:ext cx="437272" cy="5374"/>
          </a:xfrm>
          <a:custGeom>
            <a:avLst/>
            <a:gdLst/>
            <a:ahLst/>
            <a:cxnLst/>
            <a:rect l="l" t="t" r="r" b="b"/>
            <a:pathLst>
              <a:path w="413384" h="5079" extrusionOk="0">
                <a:moveTo>
                  <a:pt x="409765" y="0"/>
                </a:moveTo>
                <a:lnTo>
                  <a:pt x="0" y="0"/>
                </a:lnTo>
                <a:lnTo>
                  <a:pt x="0" y="4749"/>
                </a:lnTo>
                <a:lnTo>
                  <a:pt x="412889" y="4749"/>
                </a:lnTo>
                <a:lnTo>
                  <a:pt x="409765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2760389" y="6849423"/>
            <a:ext cx="1052544" cy="5374"/>
          </a:xfrm>
          <a:custGeom>
            <a:avLst/>
            <a:gdLst/>
            <a:ahLst/>
            <a:cxnLst/>
            <a:rect l="l" t="t" r="r" b="b"/>
            <a:pathLst>
              <a:path w="995045" h="5079" extrusionOk="0">
                <a:moveTo>
                  <a:pt x="991400" y="0"/>
                </a:moveTo>
                <a:lnTo>
                  <a:pt x="0" y="0"/>
                </a:lnTo>
                <a:lnTo>
                  <a:pt x="3124" y="4749"/>
                </a:lnTo>
                <a:lnTo>
                  <a:pt x="994537" y="4749"/>
                </a:lnTo>
                <a:lnTo>
                  <a:pt x="99140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662" y="5728446"/>
            <a:ext cx="1795325" cy="51210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457200" y="1066800"/>
            <a:ext cx="6415800" cy="454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rtl="0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Um grupo de pessoas altamente capacitadas e especialistas em seus temas se juntou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para promover uma revolução no segmento de RH. 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Este grupo é extremamente diverso, possui muita experiência em voluntariado e uma vontade imensa de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combater o status quo.</a:t>
            </a:r>
            <a:br>
              <a:rPr lang="pt-BR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Rapidamente, essa iniciativa cresceu e está se espalhando pelo Brasil inteiro, em formato de Estaduais e Regionais. Em seu comando, pessoas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conhecidas do segmento de RH que se juntam a uma associação que já existe há 64 anos.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Mas se engana quem pensa que somos da militância ou que temos um discurso de “abraçar árvores”.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Estamos fundamentados em pesquisas, experiências e vivências atuais no mundo corporativo.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 Navegamos no C-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na base da pirâmide. Somos desde estagiários(as) até conselheiros(as), de freelancers ou empreendedores(as).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rtl="0">
              <a:lnSpc>
                <a:spcPct val="11583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Nosso networking é enorme.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Ninguém vai nos parar até que consigamos conquistas relevantes para o segmento de Recursos Humanos 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 finalmente tornar o mundo corporativo mais justo, diverso e equilibrado.</a:t>
            </a:r>
            <a:endParaRPr dirty="0"/>
          </a:p>
        </p:txBody>
      </p:sp>
      <p:sp>
        <p:nvSpPr>
          <p:cNvPr id="105" name="Google Shape;105;p3"/>
          <p:cNvSpPr txBox="1"/>
          <p:nvPr/>
        </p:nvSpPr>
        <p:spPr>
          <a:xfrm>
            <a:off x="1174156" y="6225252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>
            <a:off x="3732" y="6849423"/>
            <a:ext cx="437272" cy="5374"/>
          </a:xfrm>
          <a:custGeom>
            <a:avLst/>
            <a:gdLst/>
            <a:ahLst/>
            <a:cxnLst/>
            <a:rect l="l" t="t" r="r" b="b"/>
            <a:pathLst>
              <a:path w="413384" h="5079" extrusionOk="0">
                <a:moveTo>
                  <a:pt x="409765" y="0"/>
                </a:moveTo>
                <a:lnTo>
                  <a:pt x="0" y="0"/>
                </a:lnTo>
                <a:lnTo>
                  <a:pt x="0" y="4749"/>
                </a:lnTo>
                <a:lnTo>
                  <a:pt x="412889" y="4749"/>
                </a:lnTo>
                <a:lnTo>
                  <a:pt x="409765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2760389" y="6849423"/>
            <a:ext cx="1052544" cy="5374"/>
          </a:xfrm>
          <a:custGeom>
            <a:avLst/>
            <a:gdLst/>
            <a:ahLst/>
            <a:cxnLst/>
            <a:rect l="l" t="t" r="r" b="b"/>
            <a:pathLst>
              <a:path w="995045" h="5079" extrusionOk="0">
                <a:moveTo>
                  <a:pt x="991400" y="0"/>
                </a:moveTo>
                <a:lnTo>
                  <a:pt x="0" y="0"/>
                </a:lnTo>
                <a:lnTo>
                  <a:pt x="3124" y="4749"/>
                </a:lnTo>
                <a:lnTo>
                  <a:pt x="994537" y="4749"/>
                </a:lnTo>
                <a:lnTo>
                  <a:pt x="99140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4"/>
              <a:buFont typeface="Arial"/>
              <a:buNone/>
            </a:pPr>
            <a:endParaRPr sz="190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4" descr="Homem e mulher sentados em frente a computador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8059" y="0"/>
            <a:ext cx="2946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6587162" y="2702264"/>
            <a:ext cx="5337837" cy="40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0" rtl="0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A AAPSA é a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Associação Brasileira dos(as) Profissionais de Recursos Humanos,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fundada no bairro de Santo Amaro, em São Paulo. Ao longo do tempo, se espalhou pelo país. O nome da Associação foi preservado em sua origem, mas seu DNA traz modernidade e inovação para preparar os profissionais de RH para um mundo corporativo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mais complexo e cheio de desafios.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lvl="0" indent="0" rtl="0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Hoje, em um formato totalmente reconfigurado, conta com uma nova Diretoria Executiva Nacional, novas(os) Conselheiras(os) e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formatos de associação dinâmicos, prontos para acolher todos que desejam fazer a diferença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aprender rapidamente com essas transformações.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indent="0" rtl="0">
              <a:lnSpc>
                <a:spcPct val="11583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A revolução do RH começou. Não existe nada óbvio no que estamos fazendo. </a:t>
            </a: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Junte-se a nós e aproveite todos os benefícios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de estar ao lado deste movimento de impacto, transformação e aprendizado!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95A29B30-309B-F7BF-DEF9-B37E03F92E04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" name="Google Shape;127;p6">
            <a:extLst>
              <a:ext uri="{FF2B5EF4-FFF2-40B4-BE49-F238E27FC236}">
                <a16:creationId xmlns:a16="http://schemas.microsoft.com/office/drawing/2014/main" id="{12E740BC-96AD-D9A3-CAB9-0CD283B12CD5}"/>
              </a:ext>
            </a:extLst>
          </p:cNvPr>
          <p:cNvSpPr txBox="1"/>
          <p:nvPr/>
        </p:nvSpPr>
        <p:spPr>
          <a:xfrm>
            <a:off x="6587163" y="1269242"/>
            <a:ext cx="4931547" cy="169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Um </a:t>
            </a:r>
            <a:r>
              <a:rPr lang="pt-BR" sz="3900" b="1" i="0" u="none" strike="noStrike" cap="none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novo</a:t>
            </a:r>
            <a:r>
              <a:rPr lang="pt-BR" sz="24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 movimento.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D6527"/>
                </a:solidFill>
                <a:latin typeface="Space Grotesk"/>
                <a:cs typeface="Space Grotesk"/>
                <a:sym typeface="Space Grotesk"/>
              </a:rPr>
              <a:t>Totalmente </a:t>
            </a:r>
            <a:r>
              <a:rPr lang="pt-BR" sz="4300" b="1" dirty="0">
                <a:solidFill>
                  <a:schemeClr val="tx1"/>
                </a:solidFill>
                <a:latin typeface="Space Grotesk"/>
                <a:cs typeface="Space Grotesk"/>
                <a:sym typeface="Space Grotesk"/>
              </a:rPr>
              <a:t>diferente!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/>
          <p:nvPr/>
        </p:nvSpPr>
        <p:spPr>
          <a:xfrm>
            <a:off x="0" y="3358"/>
            <a:ext cx="12194241" cy="685128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5" descr="Homem com a boca aberta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1" y="3358"/>
            <a:ext cx="12190510" cy="685464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10080545" y="5901361"/>
            <a:ext cx="1314506" cy="240641"/>
          </a:xfrm>
          <a:prstGeom prst="rect">
            <a:avLst/>
          </a:prstGeom>
          <a:solidFill>
            <a:srgbClr val="582610"/>
          </a:solidFill>
          <a:ln>
            <a:noFill/>
          </a:ln>
        </p:spPr>
        <p:txBody>
          <a:bodyPr spcFirstLastPara="1" wrap="square" lIns="0" tIns="12750" rIns="0" bIns="0" anchor="t" anchorCtr="0">
            <a:spAutoFit/>
          </a:bodyPr>
          <a:lstStyle/>
          <a:p>
            <a:pPr marL="13434" marR="537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4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4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64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1132709" y="880251"/>
            <a:ext cx="71640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SOMOS UM GRUPO DE PESSOAS INCONFORMADAS</a:t>
            </a:r>
            <a:endParaRPr sz="2200" dirty="0"/>
          </a:p>
        </p:txBody>
      </p:sp>
      <p:pic>
        <p:nvPicPr>
          <p:cNvPr id="128" name="Google Shape;128;p6" descr="Homem em pé com camisa pret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 l="11389" t="10241" b="29714"/>
          <a:stretch/>
        </p:blipFill>
        <p:spPr>
          <a:xfrm>
            <a:off x="615462" y="2108200"/>
            <a:ext cx="4090852" cy="4158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4203700" y="1237105"/>
            <a:ext cx="7421511" cy="4655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Se você está lendo este texto é porque acredita que o RH nunca foi </a:t>
            </a:r>
            <a:r>
              <a:rPr lang="pt-BR" sz="1000" b="1" dirty="0">
                <a:latin typeface="Space Grotesk"/>
                <a:ea typeface="Space Grotesk"/>
                <a:cs typeface="Space Grotesk"/>
                <a:sym typeface="Space Grotesk"/>
              </a:rPr>
              <a:t>e jamais será coadjuvante</a:t>
            </a: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. O RH é estratégia, é cultura, é liderança, é futuro. Mas, para ocupar esse lugar, precisamos parar de pedir licença. É hora de assumir com autoridade, e não com arrogância, o papel que é nosso. Autoridade de quem entende de gente. De quem sente o pulso das organizações. De quem sabe que muita coisa saiu do nosso controle.</a:t>
            </a:r>
            <a:endParaRPr sz="1000" dirty="0"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A AAPSA é uma trincheira pela valorização do nosso papel. Um bastião contra um RH que se limita a ser demandado ou se omite diante de culturas organizacionais adoecidas. Somos contra o silêncio diante de lideranças que violentam a alma de suas equipes.</a:t>
            </a:r>
            <a:endParaRPr sz="1000" dirty="0"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Nossa missão é clara: f</a:t>
            </a:r>
            <a:r>
              <a:rPr lang="pt-BR" sz="1000" b="1" dirty="0">
                <a:latin typeface="Space Grotesk"/>
                <a:ea typeface="Space Grotesk"/>
                <a:cs typeface="Space Grotesk"/>
                <a:sym typeface="Space Grotesk"/>
              </a:rPr>
              <a:t>ormar profissionais por meio de ações educacionais, networking qualificado e iniciativas voltadas ao desenvolvimento e à aceleração de carreira dos nossos associados(as).</a:t>
            </a: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 Queremos </a:t>
            </a:r>
            <a:r>
              <a:rPr lang="pt-BR" sz="1000" dirty="0" err="1">
                <a:latin typeface="Space Grotesk"/>
                <a:ea typeface="Space Grotesk"/>
                <a:cs typeface="Space Grotesk"/>
                <a:sym typeface="Space Grotesk"/>
              </a:rPr>
              <a:t>RHs</a:t>
            </a: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 que vão além da folha de pagamento e das pesquisas de clima. </a:t>
            </a:r>
            <a:r>
              <a:rPr lang="pt-BR" sz="1000" dirty="0" err="1">
                <a:latin typeface="Space Grotesk"/>
                <a:ea typeface="Space Grotesk"/>
                <a:cs typeface="Space Grotesk"/>
                <a:sym typeface="Space Grotesk"/>
              </a:rPr>
              <a:t>RHs</a:t>
            </a: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 que sejam estrategistas, curadores de cultura, líderes de verdade.</a:t>
            </a:r>
            <a:endParaRPr sz="1000" dirty="0"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Essa associação é a casa dos(as) inconformados(as). Dos que acreditam que é possível e necessário fazer diferente. Um espaço para aprender, ensinar, debater e construir um novo pacto entre empresas e pessoas. E também é um porto seguro para quem está cansado. Porque sim, há muita gente boa exausta de remar contra a maré.</a:t>
            </a:r>
            <a:endParaRPr sz="1000" dirty="0"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A AAPSA não existe para agradar o mercado. Viemos para transformá-lo. Um RH forte muda empresas. Empresas conscientes mudam o mundo. </a:t>
            </a:r>
            <a:r>
              <a:rPr lang="pt-BR" sz="1000" b="1" dirty="0">
                <a:latin typeface="Space Grotesk"/>
                <a:ea typeface="Space Grotesk"/>
                <a:cs typeface="Space Grotesk"/>
                <a:sym typeface="Space Grotesk"/>
              </a:rPr>
              <a:t>Este é um chamado.</a:t>
            </a: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 Um convite para fazer parte de um movimento que está apenas começando. Vamos, com orgulho, colocar a AAPSA em nossos currículos. E em breve, celebraremos um novo mundo corporativo </a:t>
            </a:r>
            <a:r>
              <a:rPr lang="pt-BR" sz="1000" b="1" dirty="0">
                <a:latin typeface="Space Grotesk"/>
                <a:ea typeface="Space Grotesk"/>
                <a:cs typeface="Space Grotesk"/>
                <a:sym typeface="Space Grotesk"/>
              </a:rPr>
              <a:t>mais humano, mais justo, mais equilibrado. </a:t>
            </a: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O time já está sendo formado. E falta você.</a:t>
            </a:r>
          </a:p>
          <a:p>
            <a:pPr marL="0" lvl="0" indent="0" algn="l" rtl="0">
              <a:lnSpc>
                <a:spcPct val="150000"/>
              </a:lnSpc>
              <a:buNone/>
            </a:pPr>
            <a:endParaRPr lang="pt-BR" sz="1000" b="1" dirty="0"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50000"/>
              </a:lnSpc>
              <a:buNone/>
            </a:pPr>
            <a:r>
              <a:rPr lang="pt-BR" sz="1000" b="1" dirty="0">
                <a:latin typeface="Space Grotesk"/>
                <a:ea typeface="Space Grotesk"/>
                <a:cs typeface="Space Grotesk"/>
                <a:sym typeface="Space Grotesk"/>
              </a:rPr>
              <a:t>ALBERTO ROITMAN</a:t>
            </a:r>
          </a:p>
          <a:p>
            <a:pPr marL="0" lvl="0" indent="0" algn="l" rtl="0">
              <a:lnSpc>
                <a:spcPct val="150000"/>
              </a:lnSpc>
              <a:buNone/>
            </a:pPr>
            <a:r>
              <a:rPr lang="pt-BR" sz="1000" dirty="0">
                <a:latin typeface="Space Grotesk"/>
                <a:ea typeface="Space Grotesk"/>
                <a:cs typeface="Space Grotesk"/>
                <a:sym typeface="Space Grotesk"/>
              </a:rPr>
              <a:t>PRESIDENTE DA APPSA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257550"/>
            <a:ext cx="12192001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>
            <a:spLocks noGrp="1"/>
          </p:cNvSpPr>
          <p:nvPr>
            <p:ph type="ctrTitle"/>
          </p:nvPr>
        </p:nvSpPr>
        <p:spPr>
          <a:xfrm>
            <a:off x="860611" y="528819"/>
            <a:ext cx="10363200" cy="272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D6527"/>
              </a:buClr>
              <a:buSzPct val="100000"/>
              <a:buFont typeface="Space Grotesk"/>
              <a:buNone/>
            </a:pPr>
            <a:r>
              <a:rPr lang="pt-BR" sz="32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Crescimento </a:t>
            </a:r>
            <a:r>
              <a:rPr lang="pt-BR" sz="4900" b="1" i="0" u="none" strike="noStrike" cap="none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rápido</a:t>
            </a:r>
            <a:r>
              <a:rPr lang="pt-BR" sz="32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br>
              <a:rPr lang="pt-BR" sz="32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br>
              <a:rPr lang="pt-BR" sz="27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32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+</a:t>
            </a:r>
            <a:r>
              <a:rPr lang="pt-BR" sz="530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1.0</a:t>
            </a:r>
            <a:r>
              <a:rPr lang="pt-BR" sz="53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00 ASSOCIADAS</a:t>
            </a:r>
            <a:br>
              <a:rPr lang="pt-BR" sz="53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53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  E ASSOCIADOS</a:t>
            </a:r>
            <a:endParaRPr sz="3200" b="1" i="0" u="none" strike="noStrike" cap="none" dirty="0">
              <a:solidFill>
                <a:srgbClr val="FD6527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36" name="Google Shape;136;p7" descr="Desenho de uma pesso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 l="23316" r="26910"/>
          <a:stretch>
            <a:fillRect/>
          </a:stretch>
        </p:blipFill>
        <p:spPr>
          <a:xfrm>
            <a:off x="6349284" y="156962"/>
            <a:ext cx="5746065" cy="62968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/>
        </p:nvSpPr>
        <p:spPr>
          <a:xfrm>
            <a:off x="1176337" y="3997679"/>
            <a:ext cx="12668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Space Grotesk"/>
              <a:buNone/>
            </a:pPr>
            <a:r>
              <a:rPr lang="pt-BR" sz="66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14</a:t>
            </a:r>
            <a:endParaRPr dirty="0"/>
          </a:p>
        </p:txBody>
      </p:sp>
      <p:sp>
        <p:nvSpPr>
          <p:cNvPr id="138" name="Google Shape;138;p7"/>
          <p:cNvSpPr txBox="1"/>
          <p:nvPr/>
        </p:nvSpPr>
        <p:spPr>
          <a:xfrm>
            <a:off x="3443289" y="3997679"/>
            <a:ext cx="12668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Space Grotesk"/>
              <a:buNone/>
            </a:pPr>
            <a:r>
              <a:rPr lang="pt-BR" sz="66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11</a:t>
            </a:r>
            <a:endParaRPr dirty="0"/>
          </a:p>
        </p:txBody>
      </p:sp>
      <p:sp>
        <p:nvSpPr>
          <p:cNvPr id="139" name="Google Shape;139;p7"/>
          <p:cNvSpPr txBox="1"/>
          <p:nvPr/>
        </p:nvSpPr>
        <p:spPr>
          <a:xfrm>
            <a:off x="5376861" y="3997679"/>
            <a:ext cx="2133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Space Grotesk"/>
              <a:buNone/>
            </a:pPr>
            <a:r>
              <a:rPr lang="pt-BR" sz="66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215</a:t>
            </a:r>
            <a:endParaRPr dirty="0"/>
          </a:p>
        </p:txBody>
      </p:sp>
      <p:sp>
        <p:nvSpPr>
          <p:cNvPr id="140" name="Google Shape;140;p7"/>
          <p:cNvSpPr txBox="1"/>
          <p:nvPr/>
        </p:nvSpPr>
        <p:spPr>
          <a:xfrm>
            <a:off x="871537" y="4931129"/>
            <a:ext cx="19145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estaduais</a:t>
            </a:r>
            <a:endParaRPr dirty="0"/>
          </a:p>
        </p:txBody>
      </p:sp>
      <p:sp>
        <p:nvSpPr>
          <p:cNvPr id="141" name="Google Shape;141;p7"/>
          <p:cNvSpPr txBox="1"/>
          <p:nvPr/>
        </p:nvSpPr>
        <p:spPr>
          <a:xfrm>
            <a:off x="3214689" y="4931129"/>
            <a:ext cx="19145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regionais</a:t>
            </a:r>
            <a:endParaRPr dirty="0"/>
          </a:p>
        </p:txBody>
      </p:sp>
      <p:sp>
        <p:nvSpPr>
          <p:cNvPr id="142" name="Google Shape;142;p7"/>
          <p:cNvSpPr txBox="1"/>
          <p:nvPr/>
        </p:nvSpPr>
        <p:spPr>
          <a:xfrm>
            <a:off x="5529261" y="4931129"/>
            <a:ext cx="19145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líderes</a:t>
            </a: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828675" y="3672758"/>
            <a:ext cx="2014537" cy="2014537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3128962" y="3672758"/>
            <a:ext cx="2014537" cy="2014537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5414962" y="3672758"/>
            <a:ext cx="2014537" cy="2014537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B3B83BD-12F3-6D5A-622E-42642A29BFAF}"/>
              </a:ext>
            </a:extLst>
          </p:cNvPr>
          <p:cNvGrpSpPr/>
          <p:nvPr/>
        </p:nvGrpSpPr>
        <p:grpSpPr>
          <a:xfrm>
            <a:off x="10278936" y="4765559"/>
            <a:ext cx="1549778" cy="710721"/>
            <a:chOff x="10427575" y="6019362"/>
            <a:chExt cx="1549778" cy="710721"/>
          </a:xfrm>
        </p:grpSpPr>
        <p:grpSp>
          <p:nvGrpSpPr>
            <p:cNvPr id="146" name="Google Shape;146;p7"/>
            <p:cNvGrpSpPr/>
            <p:nvPr/>
          </p:nvGrpSpPr>
          <p:grpSpPr>
            <a:xfrm>
              <a:off x="10427575" y="6019362"/>
              <a:ext cx="1453441" cy="452217"/>
              <a:chOff x="1892300" y="4318077"/>
              <a:chExt cx="2057892" cy="586116"/>
            </a:xfrm>
          </p:grpSpPr>
          <p:pic>
            <p:nvPicPr>
              <p:cNvPr id="147" name="Google Shape;147;p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816988" y="4318077"/>
                <a:ext cx="131584" cy="1338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" name="Google Shape;148;p7"/>
              <p:cNvSpPr/>
              <p:nvPr/>
            </p:nvSpPr>
            <p:spPr>
              <a:xfrm>
                <a:off x="3546967" y="4318206"/>
                <a:ext cx="40322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403225" h="444500" extrusionOk="0">
                    <a:moveTo>
                      <a:pt x="271292" y="0"/>
                    </a:moveTo>
                    <a:lnTo>
                      <a:pt x="32918" y="0"/>
                    </a:lnTo>
                    <a:lnTo>
                      <a:pt x="32918" y="97104"/>
                    </a:lnTo>
                    <a:lnTo>
                      <a:pt x="263372" y="97104"/>
                    </a:lnTo>
                    <a:lnTo>
                      <a:pt x="274992" y="98816"/>
                    </a:lnTo>
                    <a:lnTo>
                      <a:pt x="283383" y="103902"/>
                    </a:lnTo>
                    <a:lnTo>
                      <a:pt x="288470" y="112288"/>
                    </a:lnTo>
                    <a:lnTo>
                      <a:pt x="290182" y="123901"/>
                    </a:lnTo>
                    <a:lnTo>
                      <a:pt x="290182" y="173673"/>
                    </a:lnTo>
                    <a:lnTo>
                      <a:pt x="139344" y="173673"/>
                    </a:lnTo>
                    <a:lnTo>
                      <a:pt x="89276" y="178622"/>
                    </a:lnTo>
                    <a:lnTo>
                      <a:pt x="50271" y="193422"/>
                    </a:lnTo>
                    <a:lnTo>
                      <a:pt x="22367" y="217997"/>
                    </a:lnTo>
                    <a:lnTo>
                      <a:pt x="5597" y="252274"/>
                    </a:lnTo>
                    <a:lnTo>
                      <a:pt x="0" y="296177"/>
                    </a:lnTo>
                    <a:lnTo>
                      <a:pt x="0" y="312255"/>
                    </a:lnTo>
                    <a:lnTo>
                      <a:pt x="5597" y="359470"/>
                    </a:lnTo>
                    <a:lnTo>
                      <a:pt x="22367" y="396321"/>
                    </a:lnTo>
                    <a:lnTo>
                      <a:pt x="50271" y="422735"/>
                    </a:lnTo>
                    <a:lnTo>
                      <a:pt x="89276" y="438637"/>
                    </a:lnTo>
                    <a:lnTo>
                      <a:pt x="139344" y="443954"/>
                    </a:lnTo>
                    <a:lnTo>
                      <a:pt x="402615" y="443954"/>
                    </a:lnTo>
                    <a:lnTo>
                      <a:pt x="402615" y="346710"/>
                    </a:lnTo>
                    <a:lnTo>
                      <a:pt x="139344" y="346710"/>
                    </a:lnTo>
                    <a:lnTo>
                      <a:pt x="127726" y="345550"/>
                    </a:lnTo>
                    <a:lnTo>
                      <a:pt x="119340" y="342022"/>
                    </a:lnTo>
                    <a:lnTo>
                      <a:pt x="114257" y="336053"/>
                    </a:lnTo>
                    <a:lnTo>
                      <a:pt x="112547" y="327571"/>
                    </a:lnTo>
                    <a:lnTo>
                      <a:pt x="112547" y="280099"/>
                    </a:lnTo>
                    <a:lnTo>
                      <a:pt x="114257" y="268599"/>
                    </a:lnTo>
                    <a:lnTo>
                      <a:pt x="119340" y="260476"/>
                    </a:lnTo>
                    <a:lnTo>
                      <a:pt x="127726" y="255654"/>
                    </a:lnTo>
                    <a:lnTo>
                      <a:pt x="139344" y="254064"/>
                    </a:lnTo>
                    <a:lnTo>
                      <a:pt x="402615" y="254064"/>
                    </a:lnTo>
                    <a:lnTo>
                      <a:pt x="402615" y="135687"/>
                    </a:lnTo>
                    <a:lnTo>
                      <a:pt x="395265" y="82438"/>
                    </a:lnTo>
                    <a:lnTo>
                      <a:pt x="374711" y="42340"/>
                    </a:lnTo>
                    <a:lnTo>
                      <a:pt x="340859" y="15442"/>
                    </a:lnTo>
                    <a:lnTo>
                      <a:pt x="293611" y="1791"/>
                    </a:lnTo>
                    <a:lnTo>
                      <a:pt x="278963" y="370"/>
                    </a:lnTo>
                    <a:lnTo>
                      <a:pt x="271292" y="0"/>
                    </a:lnTo>
                    <a:close/>
                  </a:path>
                  <a:path w="403225" h="444500" extrusionOk="0">
                    <a:moveTo>
                      <a:pt x="402615" y="254064"/>
                    </a:moveTo>
                    <a:lnTo>
                      <a:pt x="290182" y="254064"/>
                    </a:lnTo>
                    <a:lnTo>
                      <a:pt x="290182" y="346710"/>
                    </a:lnTo>
                    <a:lnTo>
                      <a:pt x="402615" y="346710"/>
                    </a:lnTo>
                    <a:lnTo>
                      <a:pt x="402615" y="2540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9" name="Google Shape;149;p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438977" y="4572269"/>
                <a:ext cx="177634" cy="926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" name="Google Shape;150;p7"/>
              <p:cNvSpPr/>
              <p:nvPr/>
            </p:nvSpPr>
            <p:spPr>
              <a:xfrm>
                <a:off x="1892300" y="4318088"/>
                <a:ext cx="1630680" cy="586105"/>
              </a:xfrm>
              <a:custGeom>
                <a:avLst/>
                <a:gdLst/>
                <a:ahLst/>
                <a:cxnLst/>
                <a:rect l="l" t="t" r="r" b="b"/>
                <a:pathLst>
                  <a:path w="1630679" h="586104" extrusionOk="0">
                    <a:moveTo>
                      <a:pt x="724306" y="124028"/>
                    </a:moveTo>
                    <a:lnTo>
                      <a:pt x="722591" y="112407"/>
                    </a:lnTo>
                    <a:lnTo>
                      <a:pt x="717511" y="104025"/>
                    </a:lnTo>
                    <a:lnTo>
                      <a:pt x="709117" y="98945"/>
                    </a:lnTo>
                    <a:lnTo>
                      <a:pt x="697509" y="97231"/>
                    </a:lnTo>
                    <a:lnTo>
                      <a:pt x="467055" y="97231"/>
                    </a:lnTo>
                    <a:lnTo>
                      <a:pt x="467055" y="2057"/>
                    </a:lnTo>
                    <a:lnTo>
                      <a:pt x="467055" y="127"/>
                    </a:lnTo>
                    <a:lnTo>
                      <a:pt x="294462" y="127"/>
                    </a:lnTo>
                    <a:lnTo>
                      <a:pt x="294462" y="2019"/>
                    </a:lnTo>
                    <a:lnTo>
                      <a:pt x="286397" y="1092"/>
                    </a:lnTo>
                    <a:lnTo>
                      <a:pt x="278968" y="495"/>
                    </a:lnTo>
                    <a:lnTo>
                      <a:pt x="271297" y="127"/>
                    </a:lnTo>
                    <a:lnTo>
                      <a:pt x="32918" y="127"/>
                    </a:lnTo>
                    <a:lnTo>
                      <a:pt x="32918" y="97231"/>
                    </a:lnTo>
                    <a:lnTo>
                      <a:pt x="263385" y="97231"/>
                    </a:lnTo>
                    <a:lnTo>
                      <a:pt x="274993" y="98945"/>
                    </a:lnTo>
                    <a:lnTo>
                      <a:pt x="283387" y="104025"/>
                    </a:lnTo>
                    <a:lnTo>
                      <a:pt x="288467" y="112407"/>
                    </a:lnTo>
                    <a:lnTo>
                      <a:pt x="290182" y="124028"/>
                    </a:lnTo>
                    <a:lnTo>
                      <a:pt x="290182" y="173799"/>
                    </a:lnTo>
                    <a:lnTo>
                      <a:pt x="290182" y="254190"/>
                    </a:lnTo>
                    <a:lnTo>
                      <a:pt x="290182" y="346837"/>
                    </a:lnTo>
                    <a:lnTo>
                      <a:pt x="139344" y="346837"/>
                    </a:lnTo>
                    <a:lnTo>
                      <a:pt x="127723" y="345668"/>
                    </a:lnTo>
                    <a:lnTo>
                      <a:pt x="119341" y="342150"/>
                    </a:lnTo>
                    <a:lnTo>
                      <a:pt x="114249" y="336181"/>
                    </a:lnTo>
                    <a:lnTo>
                      <a:pt x="112547" y="327698"/>
                    </a:lnTo>
                    <a:lnTo>
                      <a:pt x="112547" y="280225"/>
                    </a:lnTo>
                    <a:lnTo>
                      <a:pt x="114249" y="268719"/>
                    </a:lnTo>
                    <a:lnTo>
                      <a:pt x="119341" y="260604"/>
                    </a:lnTo>
                    <a:lnTo>
                      <a:pt x="127723" y="255778"/>
                    </a:lnTo>
                    <a:lnTo>
                      <a:pt x="139344" y="254190"/>
                    </a:lnTo>
                    <a:lnTo>
                      <a:pt x="290182" y="254190"/>
                    </a:lnTo>
                    <a:lnTo>
                      <a:pt x="290182" y="173799"/>
                    </a:lnTo>
                    <a:lnTo>
                      <a:pt x="139344" y="173799"/>
                    </a:lnTo>
                    <a:lnTo>
                      <a:pt x="107315" y="175666"/>
                    </a:lnTo>
                    <a:lnTo>
                      <a:pt x="55791" y="190588"/>
                    </a:lnTo>
                    <a:lnTo>
                      <a:pt x="20434" y="220891"/>
                    </a:lnTo>
                    <a:lnTo>
                      <a:pt x="2273" y="267258"/>
                    </a:lnTo>
                    <a:lnTo>
                      <a:pt x="0" y="296303"/>
                    </a:lnTo>
                    <a:lnTo>
                      <a:pt x="0" y="312381"/>
                    </a:lnTo>
                    <a:lnTo>
                      <a:pt x="9093" y="370636"/>
                    </a:lnTo>
                    <a:lnTo>
                      <a:pt x="36271" y="412076"/>
                    </a:lnTo>
                    <a:lnTo>
                      <a:pt x="79463" y="436041"/>
                    </a:lnTo>
                    <a:lnTo>
                      <a:pt x="139344" y="444080"/>
                    </a:lnTo>
                    <a:lnTo>
                      <a:pt x="573481" y="444080"/>
                    </a:lnTo>
                    <a:lnTo>
                      <a:pt x="523405" y="438759"/>
                    </a:lnTo>
                    <a:lnTo>
                      <a:pt x="484403" y="422859"/>
                    </a:lnTo>
                    <a:lnTo>
                      <a:pt x="456488" y="396443"/>
                    </a:lnTo>
                    <a:lnTo>
                      <a:pt x="439712" y="359600"/>
                    </a:lnTo>
                    <a:lnTo>
                      <a:pt x="438200" y="346837"/>
                    </a:lnTo>
                    <a:lnTo>
                      <a:pt x="434124" y="312381"/>
                    </a:lnTo>
                    <a:lnTo>
                      <a:pt x="434124" y="296303"/>
                    </a:lnTo>
                    <a:lnTo>
                      <a:pt x="439483" y="254190"/>
                    </a:lnTo>
                    <a:lnTo>
                      <a:pt x="456488" y="218122"/>
                    </a:lnTo>
                    <a:lnTo>
                      <a:pt x="523405" y="178752"/>
                    </a:lnTo>
                    <a:lnTo>
                      <a:pt x="573481" y="173799"/>
                    </a:lnTo>
                    <a:lnTo>
                      <a:pt x="724306" y="173799"/>
                    </a:lnTo>
                    <a:lnTo>
                      <a:pt x="724306" y="124028"/>
                    </a:lnTo>
                    <a:close/>
                  </a:path>
                  <a:path w="1630679" h="586104" extrusionOk="0">
                    <a:moveTo>
                      <a:pt x="1228217" y="226822"/>
                    </a:moveTo>
                    <a:lnTo>
                      <a:pt x="1226121" y="184950"/>
                    </a:lnTo>
                    <a:lnTo>
                      <a:pt x="1218831" y="139471"/>
                    </a:lnTo>
                    <a:lnTo>
                      <a:pt x="1204887" y="94526"/>
                    </a:lnTo>
                    <a:lnTo>
                      <a:pt x="1182801" y="54241"/>
                    </a:lnTo>
                    <a:lnTo>
                      <a:pt x="1151089" y="22745"/>
                    </a:lnTo>
                    <a:lnTo>
                      <a:pt x="1098740" y="2438"/>
                    </a:lnTo>
                    <a:lnTo>
                      <a:pt x="1077366" y="952"/>
                    </a:lnTo>
                    <a:lnTo>
                      <a:pt x="901280" y="952"/>
                    </a:lnTo>
                    <a:lnTo>
                      <a:pt x="900684" y="165"/>
                    </a:lnTo>
                    <a:lnTo>
                      <a:pt x="716915" y="165"/>
                    </a:lnTo>
                    <a:lnTo>
                      <a:pt x="721995" y="495"/>
                    </a:lnTo>
                    <a:lnTo>
                      <a:pt x="729424" y="1092"/>
                    </a:lnTo>
                    <a:lnTo>
                      <a:pt x="782802" y="15036"/>
                    </a:lnTo>
                    <a:lnTo>
                      <a:pt x="816279" y="40716"/>
                    </a:lnTo>
                    <a:lnTo>
                      <a:pt x="822236" y="48437"/>
                    </a:lnTo>
                    <a:lnTo>
                      <a:pt x="956017" y="222046"/>
                    </a:lnTo>
                    <a:lnTo>
                      <a:pt x="1071664" y="222046"/>
                    </a:lnTo>
                    <a:lnTo>
                      <a:pt x="1061872" y="209346"/>
                    </a:lnTo>
                    <a:lnTo>
                      <a:pt x="1045845" y="188556"/>
                    </a:lnTo>
                    <a:lnTo>
                      <a:pt x="1045845" y="209346"/>
                    </a:lnTo>
                    <a:lnTo>
                      <a:pt x="962266" y="209346"/>
                    </a:lnTo>
                    <a:lnTo>
                      <a:pt x="832662" y="41186"/>
                    </a:lnTo>
                    <a:lnTo>
                      <a:pt x="830580" y="38188"/>
                    </a:lnTo>
                    <a:lnTo>
                      <a:pt x="828319" y="35267"/>
                    </a:lnTo>
                    <a:lnTo>
                      <a:pt x="804024" y="12750"/>
                    </a:lnTo>
                    <a:lnTo>
                      <a:pt x="894346" y="12750"/>
                    </a:lnTo>
                    <a:lnTo>
                      <a:pt x="1045845" y="209346"/>
                    </a:lnTo>
                    <a:lnTo>
                      <a:pt x="1045845" y="188556"/>
                    </a:lnTo>
                    <a:lnTo>
                      <a:pt x="955382" y="71170"/>
                    </a:lnTo>
                    <a:lnTo>
                      <a:pt x="956017" y="71970"/>
                    </a:lnTo>
                    <a:lnTo>
                      <a:pt x="976223" y="98196"/>
                    </a:lnTo>
                    <a:lnTo>
                      <a:pt x="1074547" y="98196"/>
                    </a:lnTo>
                    <a:lnTo>
                      <a:pt x="1080668" y="100203"/>
                    </a:lnTo>
                    <a:lnTo>
                      <a:pt x="1111567" y="158115"/>
                    </a:lnTo>
                    <a:lnTo>
                      <a:pt x="1116596" y="224332"/>
                    </a:lnTo>
                    <a:lnTo>
                      <a:pt x="1115047" y="262839"/>
                    </a:lnTo>
                    <a:lnTo>
                      <a:pt x="1108278" y="302793"/>
                    </a:lnTo>
                    <a:lnTo>
                      <a:pt x="1093038" y="334137"/>
                    </a:lnTo>
                    <a:lnTo>
                      <a:pt x="1066114" y="346837"/>
                    </a:lnTo>
                    <a:lnTo>
                      <a:pt x="956017" y="346837"/>
                    </a:lnTo>
                    <a:lnTo>
                      <a:pt x="956017" y="283260"/>
                    </a:lnTo>
                    <a:lnTo>
                      <a:pt x="840371" y="283260"/>
                    </a:lnTo>
                    <a:lnTo>
                      <a:pt x="840371" y="585978"/>
                    </a:lnTo>
                    <a:lnTo>
                      <a:pt x="956017" y="585978"/>
                    </a:lnTo>
                    <a:lnTo>
                      <a:pt x="956017" y="445046"/>
                    </a:lnTo>
                    <a:lnTo>
                      <a:pt x="1077366" y="445046"/>
                    </a:lnTo>
                    <a:lnTo>
                      <a:pt x="1124775" y="437578"/>
                    </a:lnTo>
                    <a:lnTo>
                      <a:pt x="1161516" y="417195"/>
                    </a:lnTo>
                    <a:lnTo>
                      <a:pt x="1188808" y="386880"/>
                    </a:lnTo>
                    <a:lnTo>
                      <a:pt x="1207897" y="349681"/>
                    </a:lnTo>
                    <a:lnTo>
                      <a:pt x="1220012" y="308597"/>
                    </a:lnTo>
                    <a:lnTo>
                      <a:pt x="1226362" y="266636"/>
                    </a:lnTo>
                    <a:lnTo>
                      <a:pt x="1228217" y="226822"/>
                    </a:lnTo>
                    <a:close/>
                  </a:path>
                  <a:path w="1630679" h="586104" extrusionOk="0">
                    <a:moveTo>
                      <a:pt x="1630146" y="304723"/>
                    </a:moveTo>
                    <a:lnTo>
                      <a:pt x="1625904" y="256921"/>
                    </a:lnTo>
                    <a:lnTo>
                      <a:pt x="1612366" y="220002"/>
                    </a:lnTo>
                    <a:lnTo>
                      <a:pt x="1552536" y="178206"/>
                    </a:lnTo>
                    <a:lnTo>
                      <a:pt x="1503819" y="173037"/>
                    </a:lnTo>
                    <a:lnTo>
                      <a:pt x="1412697" y="173037"/>
                    </a:lnTo>
                    <a:lnTo>
                      <a:pt x="1401089" y="171399"/>
                    </a:lnTo>
                    <a:lnTo>
                      <a:pt x="1392707" y="165658"/>
                    </a:lnTo>
                    <a:lnTo>
                      <a:pt x="1387614" y="154622"/>
                    </a:lnTo>
                    <a:lnTo>
                      <a:pt x="1385900" y="137045"/>
                    </a:lnTo>
                    <a:lnTo>
                      <a:pt x="1387614" y="119316"/>
                    </a:lnTo>
                    <a:lnTo>
                      <a:pt x="1392707" y="107188"/>
                    </a:lnTo>
                    <a:lnTo>
                      <a:pt x="1401089" y="100228"/>
                    </a:lnTo>
                    <a:lnTo>
                      <a:pt x="1412697" y="98005"/>
                    </a:lnTo>
                    <a:lnTo>
                      <a:pt x="1616367" y="98005"/>
                    </a:lnTo>
                    <a:lnTo>
                      <a:pt x="1616367" y="0"/>
                    </a:lnTo>
                    <a:lnTo>
                      <a:pt x="1395564" y="127"/>
                    </a:lnTo>
                    <a:lnTo>
                      <a:pt x="1328318" y="15748"/>
                    </a:lnTo>
                    <a:lnTo>
                      <a:pt x="1298016" y="43192"/>
                    </a:lnTo>
                    <a:lnTo>
                      <a:pt x="1280985" y="84353"/>
                    </a:lnTo>
                    <a:lnTo>
                      <a:pt x="1275651" y="139344"/>
                    </a:lnTo>
                    <a:lnTo>
                      <a:pt x="1279969" y="186690"/>
                    </a:lnTo>
                    <a:lnTo>
                      <a:pt x="1293660" y="223189"/>
                    </a:lnTo>
                    <a:lnTo>
                      <a:pt x="1317828" y="249047"/>
                    </a:lnTo>
                    <a:lnTo>
                      <a:pt x="1353566" y="264414"/>
                    </a:lnTo>
                    <a:lnTo>
                      <a:pt x="1401978" y="269506"/>
                    </a:lnTo>
                    <a:lnTo>
                      <a:pt x="1493100" y="269506"/>
                    </a:lnTo>
                    <a:lnTo>
                      <a:pt x="1504721" y="271386"/>
                    </a:lnTo>
                    <a:lnTo>
                      <a:pt x="1513103" y="277634"/>
                    </a:lnTo>
                    <a:lnTo>
                      <a:pt x="1518196" y="289204"/>
                    </a:lnTo>
                    <a:lnTo>
                      <a:pt x="1519897" y="307022"/>
                    </a:lnTo>
                    <a:lnTo>
                      <a:pt x="1518196" y="324751"/>
                    </a:lnTo>
                    <a:lnTo>
                      <a:pt x="1513103" y="336880"/>
                    </a:lnTo>
                    <a:lnTo>
                      <a:pt x="1504721" y="343839"/>
                    </a:lnTo>
                    <a:lnTo>
                      <a:pt x="1493100" y="346075"/>
                    </a:lnTo>
                    <a:lnTo>
                      <a:pt x="1275651" y="346075"/>
                    </a:lnTo>
                    <a:lnTo>
                      <a:pt x="1275651" y="444080"/>
                    </a:lnTo>
                    <a:lnTo>
                      <a:pt x="1502295" y="444080"/>
                    </a:lnTo>
                    <a:lnTo>
                      <a:pt x="1551749" y="438543"/>
                    </a:lnTo>
                    <a:lnTo>
                      <a:pt x="1587982" y="421919"/>
                    </a:lnTo>
                    <a:lnTo>
                      <a:pt x="1612265" y="394119"/>
                    </a:lnTo>
                    <a:lnTo>
                      <a:pt x="1625892" y="355079"/>
                    </a:lnTo>
                    <a:lnTo>
                      <a:pt x="1630146" y="3047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" name="Google Shape;151;p7"/>
            <p:cNvSpPr txBox="1"/>
            <p:nvPr/>
          </p:nvSpPr>
          <p:spPr>
            <a:xfrm>
              <a:off x="10982915" y="6533249"/>
              <a:ext cx="994438" cy="196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00" dirty="0">
                  <a:solidFill>
                    <a:srgbClr val="FFFFFF"/>
                  </a:solidFill>
                  <a:latin typeface="Space Grotesk"/>
                  <a:ea typeface="Space Grotesk"/>
                  <a:cs typeface="Space Grotesk"/>
                  <a:sym typeface="Space Grotesk"/>
                </a:rPr>
                <a:t>ASSOCIAÇÃO BRASILEIRA DOS PROFISSIONAIS DE RH</a:t>
              </a:r>
              <a:endParaRPr sz="600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72B059EC-AD5E-EE28-D7D3-61C047DE8C30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 dirty="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D3EBD26-F6BB-1A1F-FD35-E4537C24C657}"/>
              </a:ext>
            </a:extLst>
          </p:cNvPr>
          <p:cNvSpPr txBox="1"/>
          <p:nvPr/>
        </p:nvSpPr>
        <p:spPr>
          <a:xfrm>
            <a:off x="424672" y="5937010"/>
            <a:ext cx="757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AC00"/>
                </a:solidFill>
                <a:latin typeface="Space Grotesk" pitchFamily="2" charset="77"/>
                <a:cs typeface="Space Grotesk" pitchFamily="2" charset="77"/>
              </a:rPr>
              <a:t>Estaduais: </a:t>
            </a:r>
            <a:r>
              <a:rPr lang="pt-BR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AL | BA | CE | DF | ES | GO | MG | MT | PA | PR | RJ | RS | SC | SP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59D00F-C00A-D7B5-D51C-BA8325AA7BD8}"/>
              </a:ext>
            </a:extLst>
          </p:cNvPr>
          <p:cNvSpPr txBox="1"/>
          <p:nvPr/>
        </p:nvSpPr>
        <p:spPr>
          <a:xfrm>
            <a:off x="424672" y="6373023"/>
            <a:ext cx="11404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AC00"/>
                </a:solidFill>
                <a:latin typeface="Space Grotesk" pitchFamily="2" charset="77"/>
                <a:cs typeface="Space Grotesk" pitchFamily="2" charset="77"/>
              </a:rPr>
              <a:t>Regionais: </a:t>
            </a:r>
            <a:r>
              <a:rPr lang="pt-BR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ABC | Alphaville | </a:t>
            </a:r>
            <a:r>
              <a:rPr lang="pt-BR" dirty="0" err="1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Av</a:t>
            </a:r>
            <a:r>
              <a:rPr lang="pt-BR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 Paulista | Bauru | Berrini | </a:t>
            </a:r>
            <a:r>
              <a:rPr lang="pt-BR" dirty="0" err="1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Bx</a:t>
            </a:r>
            <a:r>
              <a:rPr lang="pt-BR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 Santista | Campinas | Centro | Ribeirão Preto | Sorocaba | Vale do </a:t>
            </a:r>
            <a:r>
              <a:rPr lang="pt-BR" dirty="0" err="1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Paraiba</a:t>
            </a:r>
            <a:r>
              <a:rPr lang="pt-BR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96988"/>
            <a:ext cx="12192000" cy="406101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/>
          <p:nvPr/>
        </p:nvSpPr>
        <p:spPr>
          <a:xfrm>
            <a:off x="166062" y="2963219"/>
            <a:ext cx="3835800" cy="3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4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Ao fazer parte da AAPSA, você entra em uma rede viva, pulsante e estratégica de profissionais de Recursos Humanos que compartilham dos </a:t>
            </a:r>
            <a:r>
              <a:rPr lang="pt-BR" sz="11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mesmos desafios, inquietações e propósitos.</a:t>
            </a:r>
            <a:endParaRPr sz="1100" b="1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Aqui, o networking não é apenas troca de cartões, é troca de experiências, de visões de futuro, de apoio genuíno. Através de encontros presenciais, grupos temáticos, fóruns de discussão e eventos exclusivos, você terá acesso direto a lideranças influentes, especialistas renomados e profissionais que, assim como você, acreditam no poder do RH para transformar realidades.</a:t>
            </a:r>
            <a:endParaRPr sz="11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É</a:t>
            </a:r>
            <a:r>
              <a:rPr lang="pt-BR" sz="11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 a conexão certa, na hora certa, com quem pode abrir portas, inspirar ideias e construir pontes</a:t>
            </a:r>
            <a:r>
              <a:rPr lang="pt-BR" sz="11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. Na AAPSA, você não caminha só.</a:t>
            </a:r>
            <a:endParaRPr sz="11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687152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4253000" y="2887025"/>
            <a:ext cx="3743700" cy="3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4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 AAPSA, conteúdo é mais do que informação. É aprendizado com propósito.</a:t>
            </a:r>
            <a:b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Oferecemos uma trilha contínua e estratégica de desenvolvimento, com </a:t>
            </a: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treinamentos, workshops, certificações, e-books </a:t>
            </a: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 outros formatos pensados para acelerar o crescimento dos nossos associados e associadas.</a:t>
            </a:r>
            <a:endParaRPr sz="11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Nosso foco está em desenvolver tanto as </a:t>
            </a: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hard skills </a:t>
            </a: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que tornam o profissional mais técnico e preparado quanto as </a:t>
            </a: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soft skills </a:t>
            </a: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que definem o RH do futuro: comunicação, pensamento crítico, inteligência emocional, influencia e muito mais.</a:t>
            </a:r>
            <a:endParaRPr sz="11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Tudo com curadoria especializada, voltado para os </a:t>
            </a: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desafios reais </a:t>
            </a: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do mercado. Aqui, o conhecimento é </a:t>
            </a: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aplicado, prático, vivo e feito para gerar impacto imediato na sua atuação.</a:t>
            </a:r>
            <a:endParaRPr sz="11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687152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8259350" y="2887025"/>
            <a:ext cx="3835800" cy="4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4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Fazer parte da AAPSA é abrir portas para novas oportunidades de carreira.</a:t>
            </a:r>
            <a:endParaRPr sz="11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Aqui, você tem acesso a um ecossistema de oportunidades reais: divulgação de vagas estratégicas, conexões com líderes e empresas que buscam talentos, parcerias que geram negócios, mentorias e projetos colaborativos.</a:t>
            </a:r>
            <a:endParaRPr sz="11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Mais do que isso, você também pode se tornar protagonista. Compartilhar sua trajetória, ministrar cursos, liderar painéis, inspirar outros(as) profissionais com sua visão e experiência.</a:t>
            </a:r>
            <a:endParaRPr sz="11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 AAPSA, acreditamos que carreira se constrói com movimento. E movimento se faz em rede. É o lugar certo para quem quer crescer e ajudar outras pessoas a crescerem também. Porque acelerar sua carreira é também acelerar o impacto que o RH pode gerar no mundo.</a:t>
            </a:r>
            <a:endParaRPr sz="11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marR="687152" lvl="0" indent="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218857" y="2377171"/>
            <a:ext cx="23588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ce Grotesk"/>
              <a:buNone/>
            </a:pPr>
            <a:r>
              <a:rPr lang="pt-BR"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networking</a:t>
            </a:r>
            <a:endParaRPr sz="24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8299901" y="2323382"/>
            <a:ext cx="277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pace Grotesk"/>
              <a:buNone/>
            </a:pPr>
            <a:r>
              <a:rPr lang="pt-BR" sz="2400" b="1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carreira</a:t>
            </a:r>
            <a:endParaRPr sz="24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4280647" y="2367151"/>
            <a:ext cx="28459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ce Grotesk"/>
              <a:buNone/>
            </a:pPr>
            <a:r>
              <a:rPr lang="pt-BR"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conteúdo</a:t>
            </a:r>
            <a:endParaRPr sz="24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63" name="Google Shape;163;p8" descr="Usuários estrutura de tópic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59" y="15982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 descr="Cérebro estrutura de tópic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3668" y="148521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 descr="Crachá de funcionário estrutura de tópic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9856" y="148132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605B7835-CED3-6A2F-B038-4D1FD8998569}"/>
              </a:ext>
            </a:extLst>
          </p:cNvPr>
          <p:cNvSpPr txBox="1"/>
          <p:nvPr/>
        </p:nvSpPr>
        <p:spPr>
          <a:xfrm>
            <a:off x="10470556" y="710277"/>
            <a:ext cx="12426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700">
              <a:solidFill>
                <a:schemeClr val="tx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" name="Google Shape;127;p6">
            <a:extLst>
              <a:ext uri="{FF2B5EF4-FFF2-40B4-BE49-F238E27FC236}">
                <a16:creationId xmlns:a16="http://schemas.microsoft.com/office/drawing/2014/main" id="{B9ABEE97-FE69-D6BC-9DC6-A0032124EFC9}"/>
              </a:ext>
            </a:extLst>
          </p:cNvPr>
          <p:cNvSpPr txBox="1"/>
          <p:nvPr/>
        </p:nvSpPr>
        <p:spPr>
          <a:xfrm>
            <a:off x="478844" y="406248"/>
            <a:ext cx="9429741" cy="169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O que você</a:t>
            </a:r>
            <a:r>
              <a:rPr lang="pt-BR" sz="24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r>
              <a:rPr lang="pt-BR" sz="3900" b="1" i="0" u="none" strike="noStrike" cap="none" dirty="0">
                <a:solidFill>
                  <a:schemeClr val="tx1"/>
                </a:solidFill>
                <a:latin typeface="Space Grotesk"/>
                <a:ea typeface="Space Grotesk"/>
                <a:cs typeface="Space Grotesk"/>
                <a:sym typeface="Space Grotesk"/>
              </a:rPr>
              <a:t>GANHA</a:t>
            </a:r>
            <a:r>
              <a:rPr lang="pt-BR" sz="2400" b="1" i="0" u="none" strike="noStrike" cap="none" dirty="0">
                <a:solidFill>
                  <a:srgbClr val="FD6527"/>
                </a:solidFill>
                <a:latin typeface="Space Grotesk"/>
                <a:ea typeface="Space Grotesk"/>
                <a:cs typeface="Space Grotesk"/>
                <a:sym typeface="Space Grotesk"/>
              </a:rPr>
              <a:t> em fazer</a:t>
            </a:r>
            <a:r>
              <a:rPr lang="pt-BR" sz="2400" b="1" dirty="0">
                <a:solidFill>
                  <a:srgbClr val="FD6527"/>
                </a:solidFill>
                <a:latin typeface="Space Grotesk"/>
                <a:cs typeface="Space Grotesk"/>
                <a:sym typeface="Space Grotesk"/>
              </a:rPr>
              <a:t> </a:t>
            </a:r>
            <a:r>
              <a:rPr lang="pt-BR" sz="4300" b="1" dirty="0">
                <a:solidFill>
                  <a:schemeClr val="tx1"/>
                </a:solidFill>
                <a:latin typeface="Space Grotesk"/>
                <a:cs typeface="Space Grotesk"/>
                <a:sym typeface="Space Grotesk"/>
              </a:rPr>
              <a:t>parte!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9"/>
          <p:cNvGrpSpPr/>
          <p:nvPr/>
        </p:nvGrpSpPr>
        <p:grpSpPr>
          <a:xfrm>
            <a:off x="3732" y="0"/>
            <a:ext cx="12185880" cy="6854642"/>
            <a:chOff x="0" y="0"/>
            <a:chExt cx="11520170" cy="6480175"/>
          </a:xfrm>
        </p:grpSpPr>
        <p:sp>
          <p:nvSpPr>
            <p:cNvPr id="172" name="Google Shape;172;p9"/>
            <p:cNvSpPr/>
            <p:nvPr/>
          </p:nvSpPr>
          <p:spPr>
            <a:xfrm>
              <a:off x="5651500" y="0"/>
              <a:ext cx="5868670" cy="6480175"/>
            </a:xfrm>
            <a:custGeom>
              <a:avLst/>
              <a:gdLst/>
              <a:ahLst/>
              <a:cxnLst/>
              <a:rect l="l" t="t" r="r" b="b"/>
              <a:pathLst>
                <a:path w="5868670" h="6480175" extrusionOk="0">
                  <a:moveTo>
                    <a:pt x="5868504" y="0"/>
                  </a:moveTo>
                  <a:lnTo>
                    <a:pt x="0" y="0"/>
                  </a:lnTo>
                  <a:lnTo>
                    <a:pt x="0" y="6479997"/>
                  </a:lnTo>
                  <a:lnTo>
                    <a:pt x="5868504" y="6479997"/>
                  </a:lnTo>
                  <a:lnTo>
                    <a:pt x="58685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4"/>
                <a:buFont typeface="Calibri"/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" name="Google Shape;17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751595" cy="647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2396" y="914395"/>
              <a:ext cx="8724899" cy="475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87500" y="0"/>
              <a:ext cx="9932492" cy="6476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9"/>
            <p:cNvSpPr/>
            <p:nvPr/>
          </p:nvSpPr>
          <p:spPr>
            <a:xfrm>
              <a:off x="10190230" y="591154"/>
              <a:ext cx="236220" cy="321945"/>
            </a:xfrm>
            <a:custGeom>
              <a:avLst/>
              <a:gdLst/>
              <a:ahLst/>
              <a:cxnLst/>
              <a:rect l="l" t="t" r="r" b="b"/>
              <a:pathLst>
                <a:path w="236220" h="321944" extrusionOk="0">
                  <a:moveTo>
                    <a:pt x="0" y="321424"/>
                  </a:moveTo>
                  <a:lnTo>
                    <a:pt x="0" y="199631"/>
                  </a:lnTo>
                  <a:lnTo>
                    <a:pt x="4443" y="164901"/>
                  </a:lnTo>
                  <a:lnTo>
                    <a:pt x="17999" y="140798"/>
                  </a:lnTo>
                  <a:lnTo>
                    <a:pt x="41008" y="126754"/>
                  </a:lnTo>
                  <a:lnTo>
                    <a:pt x="73812" y="122199"/>
                  </a:lnTo>
                  <a:lnTo>
                    <a:pt x="162115" y="122199"/>
                  </a:lnTo>
                  <a:lnTo>
                    <a:pt x="168180" y="120189"/>
                  </a:lnTo>
                  <a:lnTo>
                    <a:pt x="172459" y="114587"/>
                  </a:lnTo>
                  <a:lnTo>
                    <a:pt x="174995" y="106034"/>
                  </a:lnTo>
                  <a:lnTo>
                    <a:pt x="175831" y="95173"/>
                  </a:lnTo>
                  <a:lnTo>
                    <a:pt x="175831" y="87503"/>
                  </a:lnTo>
                  <a:lnTo>
                    <a:pt x="174995" y="77484"/>
                  </a:lnTo>
                  <a:lnTo>
                    <a:pt x="172459" y="68406"/>
                  </a:lnTo>
                  <a:lnTo>
                    <a:pt x="168180" y="61823"/>
                  </a:lnTo>
                  <a:lnTo>
                    <a:pt x="162115" y="59283"/>
                  </a:lnTo>
                  <a:lnTo>
                    <a:pt x="11696" y="59283"/>
                  </a:lnTo>
                  <a:lnTo>
                    <a:pt x="11696" y="0"/>
                  </a:lnTo>
                  <a:lnTo>
                    <a:pt x="162115" y="0"/>
                  </a:lnTo>
                  <a:lnTo>
                    <a:pt x="194410" y="4830"/>
                  </a:lnTo>
                  <a:lnTo>
                    <a:pt x="217476" y="20510"/>
                  </a:lnTo>
                  <a:lnTo>
                    <a:pt x="231315" y="48820"/>
                  </a:lnTo>
                  <a:lnTo>
                    <a:pt x="235927" y="91541"/>
                  </a:lnTo>
                  <a:lnTo>
                    <a:pt x="235927" y="98399"/>
                  </a:lnTo>
                  <a:lnTo>
                    <a:pt x="231429" y="135938"/>
                  </a:lnTo>
                  <a:lnTo>
                    <a:pt x="217781" y="161912"/>
                  </a:lnTo>
                  <a:lnTo>
                    <a:pt x="194753" y="176998"/>
                  </a:lnTo>
                  <a:lnTo>
                    <a:pt x="162115" y="181876"/>
                  </a:lnTo>
                  <a:lnTo>
                    <a:pt x="73812" y="181876"/>
                  </a:lnTo>
                  <a:lnTo>
                    <a:pt x="64516" y="181876"/>
                  </a:lnTo>
                  <a:lnTo>
                    <a:pt x="59690" y="186728"/>
                  </a:lnTo>
                  <a:lnTo>
                    <a:pt x="59690" y="195999"/>
                  </a:lnTo>
                  <a:lnTo>
                    <a:pt x="59690" y="262128"/>
                  </a:lnTo>
                  <a:lnTo>
                    <a:pt x="228676" y="262128"/>
                  </a:lnTo>
                  <a:lnTo>
                    <a:pt x="228676" y="321424"/>
                  </a:lnTo>
                  <a:lnTo>
                    <a:pt x="0" y="321424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4"/>
                <a:buFont typeface="Calibri"/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532288" y="644086"/>
              <a:ext cx="127241" cy="215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9"/>
            <p:cNvSpPr/>
            <p:nvPr/>
          </p:nvSpPr>
          <p:spPr>
            <a:xfrm>
              <a:off x="10478947" y="591153"/>
              <a:ext cx="234315" cy="321945"/>
            </a:xfrm>
            <a:custGeom>
              <a:avLst/>
              <a:gdLst/>
              <a:ahLst/>
              <a:cxnLst/>
              <a:rect l="l" t="t" r="r" b="b"/>
              <a:pathLst>
                <a:path w="234315" h="321944" extrusionOk="0">
                  <a:moveTo>
                    <a:pt x="0" y="72986"/>
                  </a:moveTo>
                  <a:lnTo>
                    <a:pt x="4555" y="41174"/>
                  </a:lnTo>
                  <a:lnTo>
                    <a:pt x="18299" y="18353"/>
                  </a:lnTo>
                  <a:lnTo>
                    <a:pt x="41346" y="4601"/>
                  </a:lnTo>
                  <a:lnTo>
                    <a:pt x="73812" y="0"/>
                  </a:lnTo>
                  <a:lnTo>
                    <a:pt x="160909" y="0"/>
                  </a:lnTo>
                  <a:lnTo>
                    <a:pt x="192968" y="4601"/>
                  </a:lnTo>
                  <a:lnTo>
                    <a:pt x="215914" y="18353"/>
                  </a:lnTo>
                  <a:lnTo>
                    <a:pt x="229708" y="41174"/>
                  </a:lnTo>
                  <a:lnTo>
                    <a:pt x="234315" y="72986"/>
                  </a:lnTo>
                  <a:lnTo>
                    <a:pt x="234315" y="248843"/>
                  </a:lnTo>
                  <a:lnTo>
                    <a:pt x="229708" y="280597"/>
                  </a:lnTo>
                  <a:lnTo>
                    <a:pt x="215914" y="303279"/>
                  </a:lnTo>
                  <a:lnTo>
                    <a:pt x="192968" y="316888"/>
                  </a:lnTo>
                  <a:lnTo>
                    <a:pt x="160909" y="321424"/>
                  </a:lnTo>
                  <a:lnTo>
                    <a:pt x="73812" y="321424"/>
                  </a:lnTo>
                  <a:lnTo>
                    <a:pt x="41346" y="316816"/>
                  </a:lnTo>
                  <a:lnTo>
                    <a:pt x="18299" y="303018"/>
                  </a:lnTo>
                  <a:lnTo>
                    <a:pt x="4555" y="280072"/>
                  </a:lnTo>
                  <a:lnTo>
                    <a:pt x="0" y="248018"/>
                  </a:lnTo>
                  <a:lnTo>
                    <a:pt x="0" y="72986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4"/>
                <a:buFont typeface="Calibri"/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9" name="Google Shape;179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457028" y="986675"/>
              <a:ext cx="235927" cy="321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740897" y="986676"/>
              <a:ext cx="231901" cy="3214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" name="Google Shape;181;p9"/>
          <p:cNvSpPr txBox="1"/>
          <p:nvPr/>
        </p:nvSpPr>
        <p:spPr>
          <a:xfrm>
            <a:off x="1990606" y="4858854"/>
            <a:ext cx="1702074" cy="83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425" rIns="0" bIns="0" anchor="t" anchorCtr="0">
            <a:spAutoFit/>
          </a:bodyPr>
          <a:lstStyle/>
          <a:p>
            <a:pPr marL="13434" marR="0" lvl="0" indent="0" algn="l" rtl="0">
              <a:lnSpc>
                <a:spcPct val="1086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pace Grotesk"/>
              <a:buNone/>
            </a:pPr>
            <a:r>
              <a:rPr lang="pt-BR" sz="2400" b="1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NOSSAS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434" marR="0" lvl="0" indent="0" algn="l" rtl="0">
              <a:lnSpc>
                <a:spcPct val="108635"/>
              </a:lnSpc>
              <a:spcBef>
                <a:spcPts val="106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pace Grotesk"/>
              <a:buNone/>
            </a:pPr>
            <a:r>
              <a:rPr lang="pt-BR" sz="2400" b="1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BANDEIRAS</a:t>
            </a:r>
            <a:endParaRPr sz="240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9934575" y="466725"/>
            <a:ext cx="1885950" cy="1066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3" name="Google Shape;183;p9"/>
          <p:cNvGrpSpPr/>
          <p:nvPr/>
        </p:nvGrpSpPr>
        <p:grpSpPr>
          <a:xfrm>
            <a:off x="9567289" y="433692"/>
            <a:ext cx="2176810" cy="619986"/>
            <a:chOff x="1892300" y="4318077"/>
            <a:chExt cx="2057892" cy="586116"/>
          </a:xfrm>
        </p:grpSpPr>
        <p:pic>
          <p:nvPicPr>
            <p:cNvPr id="184" name="Google Shape;184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816988" y="4318077"/>
              <a:ext cx="131584" cy="133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9"/>
            <p:cNvSpPr/>
            <p:nvPr/>
          </p:nvSpPr>
          <p:spPr>
            <a:xfrm>
              <a:off x="3546967" y="4318206"/>
              <a:ext cx="403225" cy="444500"/>
            </a:xfrm>
            <a:custGeom>
              <a:avLst/>
              <a:gdLst/>
              <a:ahLst/>
              <a:cxnLst/>
              <a:rect l="l" t="t" r="r" b="b"/>
              <a:pathLst>
                <a:path w="403225" h="444500" extrusionOk="0">
                  <a:moveTo>
                    <a:pt x="271292" y="0"/>
                  </a:moveTo>
                  <a:lnTo>
                    <a:pt x="32918" y="0"/>
                  </a:lnTo>
                  <a:lnTo>
                    <a:pt x="32918" y="97104"/>
                  </a:lnTo>
                  <a:lnTo>
                    <a:pt x="263372" y="97104"/>
                  </a:lnTo>
                  <a:lnTo>
                    <a:pt x="274992" y="98816"/>
                  </a:lnTo>
                  <a:lnTo>
                    <a:pt x="283383" y="103902"/>
                  </a:lnTo>
                  <a:lnTo>
                    <a:pt x="288470" y="112288"/>
                  </a:lnTo>
                  <a:lnTo>
                    <a:pt x="290182" y="123901"/>
                  </a:lnTo>
                  <a:lnTo>
                    <a:pt x="290182" y="173673"/>
                  </a:lnTo>
                  <a:lnTo>
                    <a:pt x="139344" y="173673"/>
                  </a:lnTo>
                  <a:lnTo>
                    <a:pt x="89276" y="178622"/>
                  </a:lnTo>
                  <a:lnTo>
                    <a:pt x="50271" y="193422"/>
                  </a:lnTo>
                  <a:lnTo>
                    <a:pt x="22367" y="217997"/>
                  </a:lnTo>
                  <a:lnTo>
                    <a:pt x="5597" y="252274"/>
                  </a:lnTo>
                  <a:lnTo>
                    <a:pt x="0" y="296177"/>
                  </a:lnTo>
                  <a:lnTo>
                    <a:pt x="0" y="312255"/>
                  </a:lnTo>
                  <a:lnTo>
                    <a:pt x="5597" y="359470"/>
                  </a:lnTo>
                  <a:lnTo>
                    <a:pt x="22367" y="396321"/>
                  </a:lnTo>
                  <a:lnTo>
                    <a:pt x="50271" y="422735"/>
                  </a:lnTo>
                  <a:lnTo>
                    <a:pt x="89276" y="438637"/>
                  </a:lnTo>
                  <a:lnTo>
                    <a:pt x="139344" y="443954"/>
                  </a:lnTo>
                  <a:lnTo>
                    <a:pt x="402615" y="443954"/>
                  </a:lnTo>
                  <a:lnTo>
                    <a:pt x="402615" y="346710"/>
                  </a:lnTo>
                  <a:lnTo>
                    <a:pt x="139344" y="346710"/>
                  </a:lnTo>
                  <a:lnTo>
                    <a:pt x="127726" y="345550"/>
                  </a:lnTo>
                  <a:lnTo>
                    <a:pt x="119340" y="342022"/>
                  </a:lnTo>
                  <a:lnTo>
                    <a:pt x="114257" y="336053"/>
                  </a:lnTo>
                  <a:lnTo>
                    <a:pt x="112547" y="327571"/>
                  </a:lnTo>
                  <a:lnTo>
                    <a:pt x="112547" y="280099"/>
                  </a:lnTo>
                  <a:lnTo>
                    <a:pt x="114257" y="268599"/>
                  </a:lnTo>
                  <a:lnTo>
                    <a:pt x="119340" y="260476"/>
                  </a:lnTo>
                  <a:lnTo>
                    <a:pt x="127726" y="255654"/>
                  </a:lnTo>
                  <a:lnTo>
                    <a:pt x="139344" y="254064"/>
                  </a:lnTo>
                  <a:lnTo>
                    <a:pt x="402615" y="254064"/>
                  </a:lnTo>
                  <a:lnTo>
                    <a:pt x="402615" y="135687"/>
                  </a:lnTo>
                  <a:lnTo>
                    <a:pt x="395265" y="82438"/>
                  </a:lnTo>
                  <a:lnTo>
                    <a:pt x="374711" y="42340"/>
                  </a:lnTo>
                  <a:lnTo>
                    <a:pt x="340859" y="15442"/>
                  </a:lnTo>
                  <a:lnTo>
                    <a:pt x="293611" y="1791"/>
                  </a:lnTo>
                  <a:lnTo>
                    <a:pt x="278963" y="370"/>
                  </a:lnTo>
                  <a:lnTo>
                    <a:pt x="271292" y="0"/>
                  </a:lnTo>
                  <a:close/>
                </a:path>
                <a:path w="403225" h="444500" extrusionOk="0">
                  <a:moveTo>
                    <a:pt x="402615" y="254064"/>
                  </a:moveTo>
                  <a:lnTo>
                    <a:pt x="290182" y="254064"/>
                  </a:lnTo>
                  <a:lnTo>
                    <a:pt x="290182" y="346710"/>
                  </a:lnTo>
                  <a:lnTo>
                    <a:pt x="402615" y="346710"/>
                  </a:lnTo>
                  <a:lnTo>
                    <a:pt x="402615" y="2540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4"/>
                <a:buFont typeface="Calibri"/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" name="Google Shape;186;p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38977" y="4572269"/>
              <a:ext cx="177634" cy="92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9"/>
            <p:cNvSpPr/>
            <p:nvPr/>
          </p:nvSpPr>
          <p:spPr>
            <a:xfrm>
              <a:off x="1892300" y="4318088"/>
              <a:ext cx="1630680" cy="586105"/>
            </a:xfrm>
            <a:custGeom>
              <a:avLst/>
              <a:gdLst/>
              <a:ahLst/>
              <a:cxnLst/>
              <a:rect l="l" t="t" r="r" b="b"/>
              <a:pathLst>
                <a:path w="1630679" h="586104" extrusionOk="0">
                  <a:moveTo>
                    <a:pt x="724306" y="124028"/>
                  </a:moveTo>
                  <a:lnTo>
                    <a:pt x="722591" y="112407"/>
                  </a:lnTo>
                  <a:lnTo>
                    <a:pt x="717511" y="104025"/>
                  </a:lnTo>
                  <a:lnTo>
                    <a:pt x="709117" y="98945"/>
                  </a:lnTo>
                  <a:lnTo>
                    <a:pt x="697509" y="97231"/>
                  </a:lnTo>
                  <a:lnTo>
                    <a:pt x="467055" y="97231"/>
                  </a:lnTo>
                  <a:lnTo>
                    <a:pt x="467055" y="2057"/>
                  </a:lnTo>
                  <a:lnTo>
                    <a:pt x="467055" y="127"/>
                  </a:lnTo>
                  <a:lnTo>
                    <a:pt x="294462" y="127"/>
                  </a:lnTo>
                  <a:lnTo>
                    <a:pt x="294462" y="2019"/>
                  </a:lnTo>
                  <a:lnTo>
                    <a:pt x="286397" y="1092"/>
                  </a:lnTo>
                  <a:lnTo>
                    <a:pt x="278968" y="495"/>
                  </a:lnTo>
                  <a:lnTo>
                    <a:pt x="271297" y="127"/>
                  </a:lnTo>
                  <a:lnTo>
                    <a:pt x="32918" y="127"/>
                  </a:lnTo>
                  <a:lnTo>
                    <a:pt x="32918" y="97231"/>
                  </a:lnTo>
                  <a:lnTo>
                    <a:pt x="263385" y="97231"/>
                  </a:lnTo>
                  <a:lnTo>
                    <a:pt x="274993" y="98945"/>
                  </a:lnTo>
                  <a:lnTo>
                    <a:pt x="283387" y="104025"/>
                  </a:lnTo>
                  <a:lnTo>
                    <a:pt x="288467" y="112407"/>
                  </a:lnTo>
                  <a:lnTo>
                    <a:pt x="290182" y="124028"/>
                  </a:lnTo>
                  <a:lnTo>
                    <a:pt x="290182" y="173799"/>
                  </a:lnTo>
                  <a:lnTo>
                    <a:pt x="290182" y="254190"/>
                  </a:lnTo>
                  <a:lnTo>
                    <a:pt x="290182" y="346837"/>
                  </a:lnTo>
                  <a:lnTo>
                    <a:pt x="139344" y="346837"/>
                  </a:lnTo>
                  <a:lnTo>
                    <a:pt x="127723" y="345668"/>
                  </a:lnTo>
                  <a:lnTo>
                    <a:pt x="119341" y="342150"/>
                  </a:lnTo>
                  <a:lnTo>
                    <a:pt x="114249" y="336181"/>
                  </a:lnTo>
                  <a:lnTo>
                    <a:pt x="112547" y="327698"/>
                  </a:lnTo>
                  <a:lnTo>
                    <a:pt x="112547" y="280225"/>
                  </a:lnTo>
                  <a:lnTo>
                    <a:pt x="114249" y="268719"/>
                  </a:lnTo>
                  <a:lnTo>
                    <a:pt x="119341" y="260604"/>
                  </a:lnTo>
                  <a:lnTo>
                    <a:pt x="127723" y="255778"/>
                  </a:lnTo>
                  <a:lnTo>
                    <a:pt x="139344" y="254190"/>
                  </a:lnTo>
                  <a:lnTo>
                    <a:pt x="290182" y="254190"/>
                  </a:lnTo>
                  <a:lnTo>
                    <a:pt x="290182" y="173799"/>
                  </a:lnTo>
                  <a:lnTo>
                    <a:pt x="139344" y="173799"/>
                  </a:lnTo>
                  <a:lnTo>
                    <a:pt x="107315" y="175666"/>
                  </a:lnTo>
                  <a:lnTo>
                    <a:pt x="55791" y="190588"/>
                  </a:lnTo>
                  <a:lnTo>
                    <a:pt x="20434" y="220891"/>
                  </a:lnTo>
                  <a:lnTo>
                    <a:pt x="2273" y="267258"/>
                  </a:lnTo>
                  <a:lnTo>
                    <a:pt x="0" y="296303"/>
                  </a:lnTo>
                  <a:lnTo>
                    <a:pt x="0" y="312381"/>
                  </a:lnTo>
                  <a:lnTo>
                    <a:pt x="9093" y="370636"/>
                  </a:lnTo>
                  <a:lnTo>
                    <a:pt x="36271" y="412076"/>
                  </a:lnTo>
                  <a:lnTo>
                    <a:pt x="79463" y="436041"/>
                  </a:lnTo>
                  <a:lnTo>
                    <a:pt x="139344" y="444080"/>
                  </a:lnTo>
                  <a:lnTo>
                    <a:pt x="573481" y="444080"/>
                  </a:lnTo>
                  <a:lnTo>
                    <a:pt x="523405" y="438759"/>
                  </a:lnTo>
                  <a:lnTo>
                    <a:pt x="484403" y="422859"/>
                  </a:lnTo>
                  <a:lnTo>
                    <a:pt x="456488" y="396443"/>
                  </a:lnTo>
                  <a:lnTo>
                    <a:pt x="439712" y="359600"/>
                  </a:lnTo>
                  <a:lnTo>
                    <a:pt x="438200" y="346837"/>
                  </a:lnTo>
                  <a:lnTo>
                    <a:pt x="434124" y="312381"/>
                  </a:lnTo>
                  <a:lnTo>
                    <a:pt x="434124" y="296303"/>
                  </a:lnTo>
                  <a:lnTo>
                    <a:pt x="439483" y="254190"/>
                  </a:lnTo>
                  <a:lnTo>
                    <a:pt x="456488" y="218122"/>
                  </a:lnTo>
                  <a:lnTo>
                    <a:pt x="523405" y="178752"/>
                  </a:lnTo>
                  <a:lnTo>
                    <a:pt x="573481" y="173799"/>
                  </a:lnTo>
                  <a:lnTo>
                    <a:pt x="724306" y="173799"/>
                  </a:lnTo>
                  <a:lnTo>
                    <a:pt x="724306" y="124028"/>
                  </a:lnTo>
                  <a:close/>
                </a:path>
                <a:path w="1630679" h="586104" extrusionOk="0">
                  <a:moveTo>
                    <a:pt x="1228217" y="226822"/>
                  </a:moveTo>
                  <a:lnTo>
                    <a:pt x="1226121" y="184950"/>
                  </a:lnTo>
                  <a:lnTo>
                    <a:pt x="1218831" y="139471"/>
                  </a:lnTo>
                  <a:lnTo>
                    <a:pt x="1204887" y="94526"/>
                  </a:lnTo>
                  <a:lnTo>
                    <a:pt x="1182801" y="54241"/>
                  </a:lnTo>
                  <a:lnTo>
                    <a:pt x="1151089" y="22745"/>
                  </a:lnTo>
                  <a:lnTo>
                    <a:pt x="1098740" y="2438"/>
                  </a:lnTo>
                  <a:lnTo>
                    <a:pt x="1077366" y="952"/>
                  </a:lnTo>
                  <a:lnTo>
                    <a:pt x="901280" y="952"/>
                  </a:lnTo>
                  <a:lnTo>
                    <a:pt x="900684" y="165"/>
                  </a:lnTo>
                  <a:lnTo>
                    <a:pt x="716915" y="165"/>
                  </a:lnTo>
                  <a:lnTo>
                    <a:pt x="721995" y="495"/>
                  </a:lnTo>
                  <a:lnTo>
                    <a:pt x="729424" y="1092"/>
                  </a:lnTo>
                  <a:lnTo>
                    <a:pt x="782802" y="15036"/>
                  </a:lnTo>
                  <a:lnTo>
                    <a:pt x="816279" y="40716"/>
                  </a:lnTo>
                  <a:lnTo>
                    <a:pt x="822236" y="48437"/>
                  </a:lnTo>
                  <a:lnTo>
                    <a:pt x="956017" y="222046"/>
                  </a:lnTo>
                  <a:lnTo>
                    <a:pt x="1071664" y="222046"/>
                  </a:lnTo>
                  <a:lnTo>
                    <a:pt x="1061872" y="209346"/>
                  </a:lnTo>
                  <a:lnTo>
                    <a:pt x="1045845" y="188556"/>
                  </a:lnTo>
                  <a:lnTo>
                    <a:pt x="1045845" y="209346"/>
                  </a:lnTo>
                  <a:lnTo>
                    <a:pt x="962266" y="209346"/>
                  </a:lnTo>
                  <a:lnTo>
                    <a:pt x="832662" y="41186"/>
                  </a:lnTo>
                  <a:lnTo>
                    <a:pt x="830580" y="38188"/>
                  </a:lnTo>
                  <a:lnTo>
                    <a:pt x="828319" y="35267"/>
                  </a:lnTo>
                  <a:lnTo>
                    <a:pt x="804024" y="12750"/>
                  </a:lnTo>
                  <a:lnTo>
                    <a:pt x="894346" y="12750"/>
                  </a:lnTo>
                  <a:lnTo>
                    <a:pt x="1045845" y="209346"/>
                  </a:lnTo>
                  <a:lnTo>
                    <a:pt x="1045845" y="188556"/>
                  </a:lnTo>
                  <a:lnTo>
                    <a:pt x="955382" y="71170"/>
                  </a:lnTo>
                  <a:lnTo>
                    <a:pt x="956017" y="71970"/>
                  </a:lnTo>
                  <a:lnTo>
                    <a:pt x="976223" y="98196"/>
                  </a:lnTo>
                  <a:lnTo>
                    <a:pt x="1074547" y="98196"/>
                  </a:lnTo>
                  <a:lnTo>
                    <a:pt x="1080668" y="100203"/>
                  </a:lnTo>
                  <a:lnTo>
                    <a:pt x="1111567" y="158115"/>
                  </a:lnTo>
                  <a:lnTo>
                    <a:pt x="1116596" y="224332"/>
                  </a:lnTo>
                  <a:lnTo>
                    <a:pt x="1115047" y="262839"/>
                  </a:lnTo>
                  <a:lnTo>
                    <a:pt x="1108278" y="302793"/>
                  </a:lnTo>
                  <a:lnTo>
                    <a:pt x="1093038" y="334137"/>
                  </a:lnTo>
                  <a:lnTo>
                    <a:pt x="1066114" y="346837"/>
                  </a:lnTo>
                  <a:lnTo>
                    <a:pt x="956017" y="346837"/>
                  </a:lnTo>
                  <a:lnTo>
                    <a:pt x="956017" y="283260"/>
                  </a:lnTo>
                  <a:lnTo>
                    <a:pt x="840371" y="283260"/>
                  </a:lnTo>
                  <a:lnTo>
                    <a:pt x="840371" y="585978"/>
                  </a:lnTo>
                  <a:lnTo>
                    <a:pt x="956017" y="585978"/>
                  </a:lnTo>
                  <a:lnTo>
                    <a:pt x="956017" y="445046"/>
                  </a:lnTo>
                  <a:lnTo>
                    <a:pt x="1077366" y="445046"/>
                  </a:lnTo>
                  <a:lnTo>
                    <a:pt x="1124775" y="437578"/>
                  </a:lnTo>
                  <a:lnTo>
                    <a:pt x="1161516" y="417195"/>
                  </a:lnTo>
                  <a:lnTo>
                    <a:pt x="1188808" y="386880"/>
                  </a:lnTo>
                  <a:lnTo>
                    <a:pt x="1207897" y="349681"/>
                  </a:lnTo>
                  <a:lnTo>
                    <a:pt x="1220012" y="308597"/>
                  </a:lnTo>
                  <a:lnTo>
                    <a:pt x="1226362" y="266636"/>
                  </a:lnTo>
                  <a:lnTo>
                    <a:pt x="1228217" y="226822"/>
                  </a:lnTo>
                  <a:close/>
                </a:path>
                <a:path w="1630679" h="586104" extrusionOk="0">
                  <a:moveTo>
                    <a:pt x="1630146" y="304723"/>
                  </a:moveTo>
                  <a:lnTo>
                    <a:pt x="1625904" y="256921"/>
                  </a:lnTo>
                  <a:lnTo>
                    <a:pt x="1612366" y="220002"/>
                  </a:lnTo>
                  <a:lnTo>
                    <a:pt x="1552536" y="178206"/>
                  </a:lnTo>
                  <a:lnTo>
                    <a:pt x="1503819" y="173037"/>
                  </a:lnTo>
                  <a:lnTo>
                    <a:pt x="1412697" y="173037"/>
                  </a:lnTo>
                  <a:lnTo>
                    <a:pt x="1401089" y="171399"/>
                  </a:lnTo>
                  <a:lnTo>
                    <a:pt x="1392707" y="165658"/>
                  </a:lnTo>
                  <a:lnTo>
                    <a:pt x="1387614" y="154622"/>
                  </a:lnTo>
                  <a:lnTo>
                    <a:pt x="1385900" y="137045"/>
                  </a:lnTo>
                  <a:lnTo>
                    <a:pt x="1387614" y="119316"/>
                  </a:lnTo>
                  <a:lnTo>
                    <a:pt x="1392707" y="107188"/>
                  </a:lnTo>
                  <a:lnTo>
                    <a:pt x="1401089" y="100228"/>
                  </a:lnTo>
                  <a:lnTo>
                    <a:pt x="1412697" y="98005"/>
                  </a:lnTo>
                  <a:lnTo>
                    <a:pt x="1616367" y="98005"/>
                  </a:lnTo>
                  <a:lnTo>
                    <a:pt x="1616367" y="0"/>
                  </a:lnTo>
                  <a:lnTo>
                    <a:pt x="1395564" y="127"/>
                  </a:lnTo>
                  <a:lnTo>
                    <a:pt x="1328318" y="15748"/>
                  </a:lnTo>
                  <a:lnTo>
                    <a:pt x="1298016" y="43192"/>
                  </a:lnTo>
                  <a:lnTo>
                    <a:pt x="1280985" y="84353"/>
                  </a:lnTo>
                  <a:lnTo>
                    <a:pt x="1275651" y="139344"/>
                  </a:lnTo>
                  <a:lnTo>
                    <a:pt x="1279969" y="186690"/>
                  </a:lnTo>
                  <a:lnTo>
                    <a:pt x="1293660" y="223189"/>
                  </a:lnTo>
                  <a:lnTo>
                    <a:pt x="1317828" y="249047"/>
                  </a:lnTo>
                  <a:lnTo>
                    <a:pt x="1353566" y="264414"/>
                  </a:lnTo>
                  <a:lnTo>
                    <a:pt x="1401978" y="269506"/>
                  </a:lnTo>
                  <a:lnTo>
                    <a:pt x="1493100" y="269506"/>
                  </a:lnTo>
                  <a:lnTo>
                    <a:pt x="1504721" y="271386"/>
                  </a:lnTo>
                  <a:lnTo>
                    <a:pt x="1513103" y="277634"/>
                  </a:lnTo>
                  <a:lnTo>
                    <a:pt x="1518196" y="289204"/>
                  </a:lnTo>
                  <a:lnTo>
                    <a:pt x="1519897" y="307022"/>
                  </a:lnTo>
                  <a:lnTo>
                    <a:pt x="1518196" y="324751"/>
                  </a:lnTo>
                  <a:lnTo>
                    <a:pt x="1513103" y="336880"/>
                  </a:lnTo>
                  <a:lnTo>
                    <a:pt x="1504721" y="343839"/>
                  </a:lnTo>
                  <a:lnTo>
                    <a:pt x="1493100" y="346075"/>
                  </a:lnTo>
                  <a:lnTo>
                    <a:pt x="1275651" y="346075"/>
                  </a:lnTo>
                  <a:lnTo>
                    <a:pt x="1275651" y="444080"/>
                  </a:lnTo>
                  <a:lnTo>
                    <a:pt x="1502295" y="444080"/>
                  </a:lnTo>
                  <a:lnTo>
                    <a:pt x="1551749" y="438543"/>
                  </a:lnTo>
                  <a:lnTo>
                    <a:pt x="1587982" y="421919"/>
                  </a:lnTo>
                  <a:lnTo>
                    <a:pt x="1612265" y="394119"/>
                  </a:lnTo>
                  <a:lnTo>
                    <a:pt x="1625892" y="355079"/>
                  </a:lnTo>
                  <a:lnTo>
                    <a:pt x="1630146" y="304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4"/>
                <a:buFont typeface="Calibri"/>
                <a:buNone/>
              </a:pPr>
              <a:endParaRPr sz="190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9"/>
          <p:cNvSpPr txBox="1"/>
          <p:nvPr/>
        </p:nvSpPr>
        <p:spPr>
          <a:xfrm>
            <a:off x="10442105" y="1152291"/>
            <a:ext cx="1378420" cy="273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50" rIns="0" bIns="0" anchor="t" anchorCtr="0">
            <a:spAutoFit/>
          </a:bodyPr>
          <a:lstStyle/>
          <a:p>
            <a:pPr marL="13434" marR="5374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6"/>
              <a:buFont typeface="Space Grotesk"/>
              <a:buNone/>
            </a:pPr>
            <a:r>
              <a:rPr lang="pt-BR" sz="846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ASSOCIAÇÃO BRASILEIRA DOS PROFISSIONAIS DE RH</a:t>
            </a:r>
            <a:endParaRPr sz="846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4125</Words>
  <Application>Microsoft Macintosh PowerPoint</Application>
  <PresentationFormat>Widescreen</PresentationFormat>
  <Paragraphs>195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Space Grotesk</vt:lpstr>
      <vt:lpstr>Arial</vt:lpstr>
      <vt:lpstr>Calibri</vt:lpstr>
      <vt:lpstr>Space Grotesk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Crescimento rápido   +1.000 ASSOCIADAS   E ASSOCIADOS</vt:lpstr>
      <vt:lpstr>Apresentação do PowerPoint</vt:lpstr>
      <vt:lpstr>Apresentação do PowerPoint</vt:lpstr>
      <vt:lpstr>Apresentação do PowerPoint</vt:lpstr>
      <vt:lpstr>Apresentação do PowerPoint</vt:lpstr>
      <vt:lpstr>ALGUNS DOS  NOSSOS EVENTOS</vt:lpstr>
      <vt:lpstr>Apresentação do PowerPoint</vt:lpstr>
      <vt:lpstr>Apresentação do PowerPoint</vt:lpstr>
      <vt:lpstr>Apresentação do PowerPoint</vt:lpstr>
      <vt:lpstr>NETWORKING. A gente adora gente. E adora fazer negócios!  Conheça a Diretoria da AAPSA e veja as vagas em aberto!</vt:lpstr>
      <vt:lpstr>Apresentação do PowerPoint</vt:lpstr>
      <vt:lpstr>aapsa.org.br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Alberto Roitman</dc:creator>
  <cp:lastModifiedBy>AAPSA Associação Brasileira dos Profissionais de RH</cp:lastModifiedBy>
  <cp:revision>9</cp:revision>
  <dcterms:created xsi:type="dcterms:W3CDTF">2013-01-27T09:14:16Z</dcterms:created>
  <dcterms:modified xsi:type="dcterms:W3CDTF">2026-03-02T19:16:02Z</dcterms:modified>
</cp:coreProperties>
</file>